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5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6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952805" y="2031797"/>
            <a:ext cx="10287000" cy="3840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1408176" y="737006"/>
            <a:ext cx="9725558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DELAYED DIAGNOSIS OF BREAST CANCER IN NORTHWEST SYRIA</a:t>
            </a:r>
            <a:endParaRPr lang="en-US" sz="3600" dirty="0"/>
          </a:p>
        </p:txBody>
      </p:sp>
      <p:sp>
        <p:nvSpPr>
          <p:cNvPr id="6" name="Text 4"/>
          <p:cNvSpPr txBox="1"/>
          <p:nvPr/>
        </p:nvSpPr>
        <p:spPr>
          <a:xfrm>
            <a:off x="2317090" y="2301545"/>
            <a:ext cx="779160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Influencing Factors and Associated Negative Outcomes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1981505" y="3091586"/>
            <a:ext cx="8229600" cy="1800454"/>
          </a:xfrm>
          <a:prstGeom prst="roundRect">
            <a:avLst>
              <a:gd name="adj" fmla="val 2687"/>
            </a:avLst>
          </a:prstGeom>
          <a:solidFill>
            <a:srgbClr val="F0F8FF">
              <a:alpha val="90000"/>
            </a:srgbClr>
          </a:solidFill>
          <a:ln/>
          <a:effectLst>
            <a:outerShdw blurRad="1397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981505" y="3091586"/>
            <a:ext cx="47549" cy="1800454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9" name="Text 7"/>
          <p:cNvSpPr txBox="1"/>
          <p:nvPr/>
        </p:nvSpPr>
        <p:spPr>
          <a:xfrm>
            <a:off x="4958791" y="3434486"/>
            <a:ext cx="25813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</a:t>
            </a:r>
            <a:endParaRPr lang="en-US" sz="2700" dirty="0"/>
          </a:p>
        </p:txBody>
      </p:sp>
      <p:sp>
        <p:nvSpPr>
          <p:cNvPr id="10" name="Text 8"/>
          <p:cNvSpPr txBox="1"/>
          <p:nvPr/>
        </p:nvSpPr>
        <p:spPr>
          <a:xfrm>
            <a:off x="5384902" y="4025189"/>
            <a:ext cx="1634033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Master's Thesis</a:t>
            </a:r>
            <a:endParaRPr lang="en-US" sz="1600" dirty="0"/>
          </a:p>
        </p:txBody>
      </p:sp>
      <p:sp>
        <p:nvSpPr>
          <p:cNvPr id="11" name="Text 9"/>
          <p:cNvSpPr txBox="1"/>
          <p:nvPr/>
        </p:nvSpPr>
        <p:spPr>
          <a:xfrm>
            <a:off x="4571086" y="4377233"/>
            <a:ext cx="32342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 Policy and Global Health Program</a:t>
            </a:r>
            <a:endParaRPr lang="en-US" sz="1300" dirty="0"/>
          </a:p>
        </p:txBody>
      </p:sp>
      <p:sp>
        <p:nvSpPr>
          <p:cNvPr id="12" name="Text 10"/>
          <p:cNvSpPr txBox="1"/>
          <p:nvPr/>
        </p:nvSpPr>
        <p:spPr>
          <a:xfrm>
            <a:off x="4106570" y="5586984"/>
            <a:ext cx="411022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Thesis Supervisor: Prof. Dr. Salih MOLLAHALİLOĞLU</a:t>
            </a:r>
            <a:endParaRPr lang="en-US" sz="1300" dirty="0"/>
          </a:p>
        </p:txBody>
      </p:sp>
      <p:sp>
        <p:nvSpPr>
          <p:cNvPr id="13" name="Text 11"/>
          <p:cNvSpPr txBox="1"/>
          <p:nvPr/>
        </p:nvSpPr>
        <p:spPr>
          <a:xfrm>
            <a:off x="3897173" y="5892394"/>
            <a:ext cx="45299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Co-supervisor: Assoc. Prof. Dr. Nimetcan Mehmet ORHUN</a:t>
            </a:r>
            <a:endParaRPr lang="en-US" sz="13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 l="8845" r="884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0" y="0"/>
            <a:ext cx="12191695" cy="1426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6" name="Shape 13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 t="-1100" b="-1100"/>
          <a:stretch/>
        </p:blipFill>
        <p:spPr>
          <a:xfrm>
            <a:off x="381305" y="6593738"/>
            <a:ext cx="114300" cy="133502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571500" y="6586423"/>
            <a:ext cx="14438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Presentation</a:t>
            </a:r>
            <a:endParaRPr lang="en-US" sz="1000" dirty="0"/>
          </a:p>
        </p:txBody>
      </p:sp>
      <p:sp>
        <p:nvSpPr>
          <p:cNvPr id="19" name="Text 15"/>
          <p:cNvSpPr txBox="1"/>
          <p:nvPr/>
        </p:nvSpPr>
        <p:spPr>
          <a:xfrm>
            <a:off x="11511382" y="6586423"/>
            <a:ext cx="40507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8960206" y="381305"/>
            <a:ext cx="2857500" cy="381305"/>
          </a:xfrm>
          <a:prstGeom prst="roundRect">
            <a:avLst>
              <a:gd name="adj" fmla="val 119904"/>
            </a:avLst>
          </a:prstGeom>
          <a:solidFill>
            <a:srgbClr val="0056B3"/>
          </a:solidFill>
          <a:ln/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 t="-43" b="-43"/>
          <a:stretch/>
        </p:blipFill>
        <p:spPr>
          <a:xfrm>
            <a:off x="9151315" y="485546"/>
            <a:ext cx="133502" cy="152705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9360713" y="476402"/>
            <a:ext cx="23820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Oncology Conference, Damascus</a:t>
            </a:r>
            <a:endParaRPr lang="en-US" sz="1200" dirty="0"/>
          </a:p>
        </p:txBody>
      </p:sp>
      <p:sp>
        <p:nvSpPr>
          <p:cNvPr id="23" name="Shape 18"/>
          <p:cNvSpPr/>
          <p:nvPr/>
        </p:nvSpPr>
        <p:spPr>
          <a:xfrm>
            <a:off x="381305" y="476402"/>
            <a:ext cx="571500" cy="571500"/>
          </a:xfrm>
          <a:prstGeom prst="ellipse">
            <a:avLst/>
          </a:prstGeom>
          <a:solidFill>
            <a:srgbClr val="E6F2FF"/>
          </a:solidFill>
          <a:ln w="25400">
            <a:solidFill>
              <a:srgbClr val="0056B3"/>
            </a:solidFill>
            <a:prstDash val="solid"/>
          </a:ln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2298" y="647395"/>
            <a:ext cx="228600" cy="228600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1095451" y="578815"/>
            <a:ext cx="273862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1095451" y="784555"/>
            <a:ext cx="141457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Public Health Institute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9530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9530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66" r="-266"/>
          <a:stretch/>
        </p:blipFill>
        <p:spPr>
          <a:xfrm>
            <a:off x="571500" y="381305"/>
            <a:ext cx="323698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37844" y="323698"/>
            <a:ext cx="727405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 – Clinical Stages at Presentation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09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568665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171346"/>
            <a:ext cx="7114946" cy="5115154"/>
          </a:xfrm>
          <a:prstGeom prst="roundRect">
            <a:avLst>
              <a:gd name="adj" fmla="val 399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63500" dist="381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12" name="Text 9"/>
          <p:cNvSpPr txBox="1"/>
          <p:nvPr/>
        </p:nvSpPr>
        <p:spPr>
          <a:xfrm>
            <a:off x="1974190" y="1410005"/>
            <a:ext cx="447233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Distribution of Clinical Stages by Delay Status</a:t>
            </a:r>
            <a:endParaRPr lang="en-US" sz="16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l="-75" r="-75"/>
          <a:stretch/>
        </p:blipFill>
        <p:spPr>
          <a:xfrm>
            <a:off x="771754" y="1876349"/>
            <a:ext cx="6715354" cy="4209898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8065008" y="1171346"/>
            <a:ext cx="3562502" cy="1952244"/>
          </a:xfrm>
          <a:prstGeom prst="roundRect">
            <a:avLst>
              <a:gd name="adj" fmla="val 2742"/>
            </a:avLst>
          </a:prstGeom>
          <a:solidFill>
            <a:srgbClr val="F8F9FA"/>
          </a:solidFill>
          <a:ln/>
        </p:spPr>
      </p:sp>
      <p:sp>
        <p:nvSpPr>
          <p:cNvPr id="15" name="Shape 11"/>
          <p:cNvSpPr/>
          <p:nvPr/>
        </p:nvSpPr>
        <p:spPr>
          <a:xfrm>
            <a:off x="8065008" y="1171346"/>
            <a:ext cx="57607" cy="1952244"/>
          </a:xfrm>
          <a:prstGeom prst="rect">
            <a:avLst/>
          </a:prstGeom>
          <a:solidFill>
            <a:srgbClr val="DC3545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11896" y="1410005"/>
            <a:ext cx="190195" cy="19019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8598103" y="1390802"/>
            <a:ext cx="1438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C354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 Finding</a:t>
            </a:r>
            <a:endParaRPr lang="en-US" sz="1500" dirty="0"/>
          </a:p>
        </p:txBody>
      </p:sp>
      <p:sp>
        <p:nvSpPr>
          <p:cNvPr id="18" name="Text 13"/>
          <p:cNvSpPr txBox="1"/>
          <p:nvPr/>
        </p:nvSpPr>
        <p:spPr>
          <a:xfrm>
            <a:off x="8311896" y="1809598"/>
            <a:ext cx="2962656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Diagnostic delays (≥3 months) are directly associated with more advanced disease presentation. The Delay Group shows a significant shift towards Stage III and the emergence of metastatic Stage IV cases.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8065008" y="3314700"/>
            <a:ext cx="3562502" cy="1390802"/>
          </a:xfrm>
          <a:prstGeom prst="roundRect">
            <a:avLst>
              <a:gd name="adj" fmla="val 4503"/>
            </a:avLst>
          </a:prstGeom>
          <a:solidFill>
            <a:srgbClr val="E9F2FB"/>
          </a:solidFill>
          <a:ln/>
        </p:spPr>
      </p:sp>
      <p:sp>
        <p:nvSpPr>
          <p:cNvPr id="20" name="Shape 15"/>
          <p:cNvSpPr/>
          <p:nvPr/>
        </p:nvSpPr>
        <p:spPr>
          <a:xfrm>
            <a:off x="8065008" y="4895698"/>
            <a:ext cx="3562502" cy="1390802"/>
          </a:xfrm>
          <a:prstGeom prst="roundRect">
            <a:avLst>
              <a:gd name="adj" fmla="val 4503"/>
            </a:avLst>
          </a:prstGeom>
          <a:solidFill>
            <a:srgbClr val="E8F5E9"/>
          </a:solidFill>
          <a:ln/>
        </p:spPr>
      </p:sp>
      <p:sp>
        <p:nvSpPr>
          <p:cNvPr id="21" name="Text 16"/>
          <p:cNvSpPr txBox="1"/>
          <p:nvPr/>
        </p:nvSpPr>
        <p:spPr>
          <a:xfrm>
            <a:off x="8919972" y="3524098"/>
            <a:ext cx="194858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ADVANCED STAGES (III + IV)</a:t>
            </a:r>
            <a:endParaRPr lang="en-US" sz="1000" dirty="0"/>
          </a:p>
        </p:txBody>
      </p:sp>
      <p:sp>
        <p:nvSpPr>
          <p:cNvPr id="22" name="Text 17"/>
          <p:cNvSpPr txBox="1"/>
          <p:nvPr/>
        </p:nvSpPr>
        <p:spPr>
          <a:xfrm>
            <a:off x="9287561" y="5105095"/>
            <a:ext cx="12152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E7D3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STAGE (II)</a:t>
            </a:r>
            <a:endParaRPr lang="en-US" sz="1000" dirty="0"/>
          </a:p>
        </p:txBody>
      </p:sp>
      <p:sp>
        <p:nvSpPr>
          <p:cNvPr id="23" name="Text 18"/>
          <p:cNvSpPr txBox="1"/>
          <p:nvPr/>
        </p:nvSpPr>
        <p:spPr>
          <a:xfrm>
            <a:off x="9370771" y="3810305"/>
            <a:ext cx="12097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42.9%</a:t>
            </a:r>
            <a:endParaRPr lang="en-US" sz="2700" dirty="0"/>
          </a:p>
        </p:txBody>
      </p:sp>
      <p:sp>
        <p:nvSpPr>
          <p:cNvPr id="24" name="Text 19"/>
          <p:cNvSpPr txBox="1"/>
          <p:nvPr/>
        </p:nvSpPr>
        <p:spPr>
          <a:xfrm>
            <a:off x="9370771" y="5391302"/>
            <a:ext cx="12097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2E7D3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68.4%</a:t>
            </a:r>
            <a:endParaRPr lang="en-US" sz="2700" dirty="0"/>
          </a:p>
        </p:txBody>
      </p:sp>
      <p:sp>
        <p:nvSpPr>
          <p:cNvPr id="25" name="Text 20"/>
          <p:cNvSpPr txBox="1"/>
          <p:nvPr/>
        </p:nvSpPr>
        <p:spPr>
          <a:xfrm>
            <a:off x="9411919" y="4334256"/>
            <a:ext cx="9674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Delay Group</a:t>
            </a:r>
            <a:endParaRPr lang="en-US" sz="1000" dirty="0"/>
          </a:p>
        </p:txBody>
      </p:sp>
      <p:sp>
        <p:nvSpPr>
          <p:cNvPr id="26" name="Text 21"/>
          <p:cNvSpPr txBox="1"/>
          <p:nvPr/>
        </p:nvSpPr>
        <p:spPr>
          <a:xfrm>
            <a:off x="9310421" y="5915254"/>
            <a:ext cx="11676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No Delay Group</a:t>
            </a:r>
            <a:endParaRPr lang="en-US" sz="1000" dirty="0"/>
          </a:p>
        </p:txBody>
      </p:sp>
      <p:sp>
        <p:nvSpPr>
          <p:cNvPr id="27" name="Shape 22"/>
          <p:cNvSpPr/>
          <p:nvPr/>
        </p:nvSpPr>
        <p:spPr>
          <a:xfrm>
            <a:off x="0" y="6572707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28" name="Shape 23"/>
          <p:cNvSpPr/>
          <p:nvPr/>
        </p:nvSpPr>
        <p:spPr>
          <a:xfrm>
            <a:off x="0" y="6572707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9" name="Text 24"/>
          <p:cNvSpPr txBox="1"/>
          <p:nvPr/>
        </p:nvSpPr>
        <p:spPr>
          <a:xfrm>
            <a:off x="571500" y="6687007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0" name="Text 25"/>
          <p:cNvSpPr txBox="1"/>
          <p:nvPr/>
        </p:nvSpPr>
        <p:spPr>
          <a:xfrm>
            <a:off x="9647834" y="6687007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05802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105802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381305"/>
            <a:ext cx="286207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00354" y="331719"/>
            <a:ext cx="502345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 - Reasons for Delay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58384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171346"/>
            <a:ext cx="5572354" cy="5266944"/>
          </a:xfrm>
          <a:prstGeom prst="roundRect">
            <a:avLst>
              <a:gd name="adj" fmla="val 377"/>
            </a:avLst>
          </a:prstGeom>
          <a:solidFill>
            <a:srgbClr val="F8F9FA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Text 9"/>
          <p:cNvSpPr txBox="1"/>
          <p:nvPr/>
        </p:nvSpPr>
        <p:spPr>
          <a:xfrm>
            <a:off x="2181758" y="1689811"/>
            <a:ext cx="2496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Top Self-Reported Reasons</a:t>
            </a:r>
            <a:endParaRPr lang="en-US" sz="15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t="-5" b="-5"/>
          <a:stretch/>
        </p:blipFill>
        <p:spPr>
          <a:xfrm>
            <a:off x="761695" y="2137867"/>
            <a:ext cx="5191049" cy="381030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6429146" y="1171346"/>
            <a:ext cx="5191049" cy="2542946"/>
          </a:xfrm>
          <a:prstGeom prst="roundRect">
            <a:avLst>
              <a:gd name="adj" fmla="val 1077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429146" y="1171346"/>
            <a:ext cx="47549" cy="25429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6" name="Shape 12"/>
          <p:cNvSpPr/>
          <p:nvPr/>
        </p:nvSpPr>
        <p:spPr>
          <a:xfrm>
            <a:off x="6667805" y="1743761"/>
            <a:ext cx="4762195" cy="9144"/>
          </a:xfrm>
          <a:prstGeom prst="rect">
            <a:avLst/>
          </a:prstGeom>
          <a:solidFill>
            <a:srgbClr val="EEEEEE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6667805" y="1404518"/>
            <a:ext cx="171907" cy="190195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6429146" y="3899916"/>
            <a:ext cx="5191049" cy="2542946"/>
          </a:xfrm>
          <a:prstGeom prst="roundRect">
            <a:avLst>
              <a:gd name="adj" fmla="val 1077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6429146" y="3899916"/>
            <a:ext cx="47549" cy="25429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0" name="Shape 15"/>
          <p:cNvSpPr/>
          <p:nvPr/>
        </p:nvSpPr>
        <p:spPr>
          <a:xfrm>
            <a:off x="6667805" y="4471416"/>
            <a:ext cx="4762195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21" name="Text 16"/>
          <p:cNvSpPr txBox="1"/>
          <p:nvPr/>
        </p:nvSpPr>
        <p:spPr>
          <a:xfrm>
            <a:off x="6915607" y="1390802"/>
            <a:ext cx="26865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Underlying Individual Barriers</a:t>
            </a:r>
            <a:endParaRPr lang="en-US" sz="1500" dirty="0"/>
          </a:p>
        </p:txBody>
      </p:sp>
      <p:sp>
        <p:nvSpPr>
          <p:cNvPr id="22" name="Text 17"/>
          <p:cNvSpPr txBox="1"/>
          <p:nvPr/>
        </p:nvSpPr>
        <p:spPr>
          <a:xfrm>
            <a:off x="6981444" y="4119372"/>
            <a:ext cx="19815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Systemic Constraints</a:t>
            </a:r>
            <a:endParaRPr lang="en-US" sz="1500" dirty="0"/>
          </a:p>
        </p:txBody>
      </p:sp>
      <p:sp>
        <p:nvSpPr>
          <p:cNvPr id="23" name="Text 18"/>
          <p:cNvSpPr txBox="1"/>
          <p:nvPr/>
        </p:nvSpPr>
        <p:spPr>
          <a:xfrm>
            <a:off x="6667805" y="1895551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Constraints: Treatment costs and transportation expenses remain significant barriers despite humanitarian aid.</a:t>
            </a:r>
            <a:endParaRPr lang="en-US" sz="1200" dirty="0"/>
          </a:p>
        </p:txBody>
      </p:sp>
      <p:sp>
        <p:nvSpPr>
          <p:cNvPr id="24" name="Text 19"/>
          <p:cNvSpPr txBox="1"/>
          <p:nvPr/>
        </p:nvSpPr>
        <p:spPr>
          <a:xfrm>
            <a:off x="6667805" y="2436876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 Literacy: Low awareness of breast cancer signs leads to dismissing symptoms as benign conditions.</a:t>
            </a:r>
            <a:endParaRPr lang="en-US" sz="1200" dirty="0"/>
          </a:p>
        </p:txBody>
      </p:sp>
      <p:sp>
        <p:nvSpPr>
          <p:cNvPr id="25" name="Text 20"/>
          <p:cNvSpPr txBox="1"/>
          <p:nvPr/>
        </p:nvSpPr>
        <p:spPr>
          <a:xfrm>
            <a:off x="6667805" y="2978201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Stigma: Fear of diagnosis and social repercussions ("what will people say") causes concealment.</a:t>
            </a:r>
            <a:endParaRPr lang="en-US" sz="12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7805" y="4133088"/>
            <a:ext cx="237744" cy="190195"/>
          </a:xfrm>
          <a:prstGeom prst="rect">
            <a:avLst/>
          </a:prstGeom>
        </p:spPr>
      </p:pic>
      <p:sp>
        <p:nvSpPr>
          <p:cNvPr id="27" name="Text 21"/>
          <p:cNvSpPr txBox="1"/>
          <p:nvPr/>
        </p:nvSpPr>
        <p:spPr>
          <a:xfrm>
            <a:off x="6667805" y="4624121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Infrastructure: Limited number of diagnostic centers and shortage of specialists/equipment.</a:t>
            </a:r>
            <a:endParaRPr lang="en-US" sz="1200" dirty="0"/>
          </a:p>
        </p:txBody>
      </p:sp>
      <p:sp>
        <p:nvSpPr>
          <p:cNvPr id="28" name="Text 22"/>
          <p:cNvSpPr txBox="1"/>
          <p:nvPr/>
        </p:nvSpPr>
        <p:spPr>
          <a:xfrm>
            <a:off x="6667805" y="5164531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Referral Pathway: Weak coordination, long waiting lists, and border closures disrupting transfer to Turkey.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6667805" y="5705856"/>
            <a:ext cx="4877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Diagnostic Capabilities: Absence of advanced tools like PET-Scan leads to staging inaccuracies.</a:t>
            </a:r>
            <a:endParaRPr lang="en-US" sz="1200" dirty="0"/>
          </a:p>
        </p:txBody>
      </p:sp>
      <p:sp>
        <p:nvSpPr>
          <p:cNvPr id="30" name="Shape 24"/>
          <p:cNvSpPr/>
          <p:nvPr/>
        </p:nvSpPr>
        <p:spPr>
          <a:xfrm>
            <a:off x="0" y="6723583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1" name="Shape 25"/>
          <p:cNvSpPr/>
          <p:nvPr/>
        </p:nvSpPr>
        <p:spPr>
          <a:xfrm>
            <a:off x="0" y="6723583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2" name="Text 26"/>
          <p:cNvSpPr txBox="1"/>
          <p:nvPr/>
        </p:nvSpPr>
        <p:spPr>
          <a:xfrm>
            <a:off x="571500" y="6837883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3" name="Text 27"/>
          <p:cNvSpPr txBox="1"/>
          <p:nvPr/>
        </p:nvSpPr>
        <p:spPr>
          <a:xfrm>
            <a:off x="9647834" y="6837883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9439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9439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381305"/>
            <a:ext cx="286207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00354" y="323698"/>
            <a:ext cx="621859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International Comparison &amp; Context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56765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076249"/>
            <a:ext cx="5667451" cy="5296205"/>
          </a:xfrm>
          <a:prstGeom prst="roundRect">
            <a:avLst>
              <a:gd name="adj" fmla="val 373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771754" y="1610258"/>
            <a:ext cx="5266944" cy="19202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3" name="Text 10"/>
          <p:cNvSpPr txBox="1"/>
          <p:nvPr/>
        </p:nvSpPr>
        <p:spPr>
          <a:xfrm>
            <a:off x="2185416" y="1257300"/>
            <a:ext cx="2581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Benchmarking Matrix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599846" y="1772107"/>
            <a:ext cx="1723644" cy="7141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5" name="Shape 12"/>
          <p:cNvSpPr/>
          <p:nvPr/>
        </p:nvSpPr>
        <p:spPr>
          <a:xfrm>
            <a:off x="2318004" y="1772107"/>
            <a:ext cx="1133856" cy="7141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6" name="Shape 13"/>
          <p:cNvSpPr/>
          <p:nvPr/>
        </p:nvSpPr>
        <p:spPr>
          <a:xfrm>
            <a:off x="3443630" y="1772107"/>
            <a:ext cx="1399946" cy="7141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7" name="Shape 14"/>
          <p:cNvSpPr/>
          <p:nvPr/>
        </p:nvSpPr>
        <p:spPr>
          <a:xfrm>
            <a:off x="4837176" y="1772107"/>
            <a:ext cx="1390802" cy="714146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8" name="Text 15"/>
          <p:cNvSpPr txBox="1"/>
          <p:nvPr/>
        </p:nvSpPr>
        <p:spPr>
          <a:xfrm>
            <a:off x="743407" y="2040941"/>
            <a:ext cx="119329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Context / Setting</a:t>
            </a:r>
            <a:endParaRPr lang="en-US" sz="1100" dirty="0"/>
          </a:p>
        </p:txBody>
      </p:sp>
      <p:sp>
        <p:nvSpPr>
          <p:cNvPr id="19" name="Text 16"/>
          <p:cNvSpPr txBox="1"/>
          <p:nvPr/>
        </p:nvSpPr>
        <p:spPr>
          <a:xfrm>
            <a:off x="2460650" y="1933956"/>
            <a:ext cx="793699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 Rate (&gt;3 Mo)</a:t>
            </a:r>
            <a:endParaRPr lang="en-US" sz="1100" dirty="0"/>
          </a:p>
        </p:txBody>
      </p:sp>
      <p:sp>
        <p:nvSpPr>
          <p:cNvPr id="20" name="Text 17"/>
          <p:cNvSpPr txBox="1"/>
          <p:nvPr/>
        </p:nvSpPr>
        <p:spPr>
          <a:xfrm>
            <a:off x="3587191" y="1933956"/>
            <a:ext cx="1107338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Median Diagnosis Time</a:t>
            </a:r>
            <a:endParaRPr lang="en-US" sz="1100" dirty="0"/>
          </a:p>
        </p:txBody>
      </p:sp>
      <p:sp>
        <p:nvSpPr>
          <p:cNvPr id="21" name="Text 18"/>
          <p:cNvSpPr txBox="1"/>
          <p:nvPr/>
        </p:nvSpPr>
        <p:spPr>
          <a:xfrm>
            <a:off x="4979822" y="1933956"/>
            <a:ext cx="11558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Advanced Stage (III/IV)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599846" y="2486254"/>
            <a:ext cx="5629046" cy="666598"/>
          </a:xfrm>
          <a:prstGeom prst="rect">
            <a:avLst/>
          </a:prstGeom>
          <a:solidFill>
            <a:srgbClr val="E8F4FD"/>
          </a:solidFill>
          <a:ln/>
        </p:spPr>
      </p:sp>
      <p:sp>
        <p:nvSpPr>
          <p:cNvPr id="23" name="Shape 20"/>
          <p:cNvSpPr/>
          <p:nvPr/>
        </p:nvSpPr>
        <p:spPr>
          <a:xfrm>
            <a:off x="599846" y="2486254"/>
            <a:ext cx="38405" cy="666598"/>
          </a:xfrm>
          <a:prstGeom prst="rect">
            <a:avLst/>
          </a:prstGeom>
          <a:solidFill>
            <a:srgbClr val="DC3545"/>
          </a:solidFill>
          <a:ln/>
        </p:spPr>
      </p:sp>
      <p:sp>
        <p:nvSpPr>
          <p:cNvPr id="24" name="Shape 21"/>
          <p:cNvSpPr/>
          <p:nvPr/>
        </p:nvSpPr>
        <p:spPr>
          <a:xfrm>
            <a:off x="599846" y="3143707"/>
            <a:ext cx="1723644" cy="9144"/>
          </a:xfrm>
          <a:prstGeom prst="rect">
            <a:avLst/>
          </a:prstGeom>
          <a:solidFill>
            <a:srgbClr val="EEEEEE"/>
          </a:solidFill>
          <a:ln/>
        </p:spPr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rcRect t="-869" b="-869"/>
          <a:stretch/>
        </p:blipFill>
        <p:spPr>
          <a:xfrm>
            <a:off x="761695" y="2627986"/>
            <a:ext cx="105156" cy="142646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599846" y="3148279"/>
            <a:ext cx="5629046" cy="4572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7" name="Shape 23"/>
          <p:cNvSpPr/>
          <p:nvPr/>
        </p:nvSpPr>
        <p:spPr>
          <a:xfrm>
            <a:off x="599846" y="4267505"/>
            <a:ext cx="5629046" cy="6665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8" name="Shape 24"/>
          <p:cNvSpPr/>
          <p:nvPr/>
        </p:nvSpPr>
        <p:spPr>
          <a:xfrm>
            <a:off x="2318004" y="3143707"/>
            <a:ext cx="113385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29" name="Shape 25"/>
          <p:cNvSpPr/>
          <p:nvPr/>
        </p:nvSpPr>
        <p:spPr>
          <a:xfrm>
            <a:off x="3443630" y="3143707"/>
            <a:ext cx="139994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0" name="Shape 26"/>
          <p:cNvSpPr/>
          <p:nvPr/>
        </p:nvSpPr>
        <p:spPr>
          <a:xfrm>
            <a:off x="4837176" y="3143707"/>
            <a:ext cx="1390802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1" name="Shape 27"/>
          <p:cNvSpPr/>
          <p:nvPr/>
        </p:nvSpPr>
        <p:spPr>
          <a:xfrm>
            <a:off x="599846" y="3596335"/>
            <a:ext cx="1723644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2" name="Shape 28"/>
          <p:cNvSpPr/>
          <p:nvPr/>
        </p:nvSpPr>
        <p:spPr>
          <a:xfrm>
            <a:off x="2318004" y="3596335"/>
            <a:ext cx="113385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3" name="Shape 29"/>
          <p:cNvSpPr/>
          <p:nvPr/>
        </p:nvSpPr>
        <p:spPr>
          <a:xfrm>
            <a:off x="3443630" y="3596335"/>
            <a:ext cx="139994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4" name="Shape 30"/>
          <p:cNvSpPr/>
          <p:nvPr/>
        </p:nvSpPr>
        <p:spPr>
          <a:xfrm>
            <a:off x="4837176" y="3596335"/>
            <a:ext cx="1390802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5" name="Shape 31"/>
          <p:cNvSpPr/>
          <p:nvPr/>
        </p:nvSpPr>
        <p:spPr>
          <a:xfrm>
            <a:off x="599846" y="4258361"/>
            <a:ext cx="1723644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6" name="Shape 32"/>
          <p:cNvSpPr/>
          <p:nvPr/>
        </p:nvSpPr>
        <p:spPr>
          <a:xfrm>
            <a:off x="2318004" y="4258361"/>
            <a:ext cx="113385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7" name="Shape 33"/>
          <p:cNvSpPr/>
          <p:nvPr/>
        </p:nvSpPr>
        <p:spPr>
          <a:xfrm>
            <a:off x="3443630" y="4258361"/>
            <a:ext cx="1399946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8" name="Shape 34"/>
          <p:cNvSpPr/>
          <p:nvPr/>
        </p:nvSpPr>
        <p:spPr>
          <a:xfrm>
            <a:off x="4837176" y="4258361"/>
            <a:ext cx="1390802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9" name="Text 35"/>
          <p:cNvSpPr txBox="1"/>
          <p:nvPr/>
        </p:nvSpPr>
        <p:spPr>
          <a:xfrm>
            <a:off x="761695" y="2619756"/>
            <a:ext cx="1326794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Northwest Syria (This Study)</a:t>
            </a:r>
            <a:endParaRPr lang="en-US" sz="1100" dirty="0"/>
          </a:p>
        </p:txBody>
      </p:sp>
      <p:sp>
        <p:nvSpPr>
          <p:cNvPr id="40" name="Text 36"/>
          <p:cNvSpPr txBox="1"/>
          <p:nvPr/>
        </p:nvSpPr>
        <p:spPr>
          <a:xfrm>
            <a:off x="2460650" y="2726741"/>
            <a:ext cx="50749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78.7%</a:t>
            </a:r>
            <a:endParaRPr lang="en-US" sz="1100" dirty="0"/>
          </a:p>
        </p:txBody>
      </p:sp>
      <p:sp>
        <p:nvSpPr>
          <p:cNvPr id="41" name="Text 37"/>
          <p:cNvSpPr txBox="1"/>
          <p:nvPr/>
        </p:nvSpPr>
        <p:spPr>
          <a:xfrm>
            <a:off x="3587191" y="2726741"/>
            <a:ext cx="84124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4.1 Months</a:t>
            </a:r>
            <a:endParaRPr lang="en-US" sz="1100" dirty="0"/>
          </a:p>
        </p:txBody>
      </p:sp>
      <p:sp>
        <p:nvSpPr>
          <p:cNvPr id="42" name="Text 38"/>
          <p:cNvSpPr txBox="1"/>
          <p:nvPr/>
        </p:nvSpPr>
        <p:spPr>
          <a:xfrm>
            <a:off x="4979822" y="2726741"/>
            <a:ext cx="38404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43%</a:t>
            </a:r>
            <a:endParaRPr lang="en-US" sz="1100" dirty="0"/>
          </a:p>
        </p:txBody>
      </p:sp>
      <p:sp>
        <p:nvSpPr>
          <p:cNvPr id="43" name="Text 39"/>
          <p:cNvSpPr txBox="1"/>
          <p:nvPr/>
        </p:nvSpPr>
        <p:spPr>
          <a:xfrm>
            <a:off x="743407" y="3286354"/>
            <a:ext cx="153619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Low-Income Countries</a:t>
            </a:r>
            <a:endParaRPr lang="en-US" sz="1100" dirty="0"/>
          </a:p>
        </p:txBody>
      </p:sp>
      <p:sp>
        <p:nvSpPr>
          <p:cNvPr id="44" name="Text 40"/>
          <p:cNvSpPr txBox="1"/>
          <p:nvPr/>
        </p:nvSpPr>
        <p:spPr>
          <a:xfrm>
            <a:off x="2460650" y="3286354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40 – 60%</a:t>
            </a:r>
            <a:endParaRPr lang="en-US" sz="1100" dirty="0"/>
          </a:p>
        </p:txBody>
      </p:sp>
      <p:sp>
        <p:nvSpPr>
          <p:cNvPr id="45" name="Text 41"/>
          <p:cNvSpPr txBox="1"/>
          <p:nvPr/>
        </p:nvSpPr>
        <p:spPr>
          <a:xfrm>
            <a:off x="3587191" y="3286354"/>
            <a:ext cx="95554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 – 6 Months</a:t>
            </a:r>
            <a:endParaRPr lang="en-US" sz="1100" dirty="0"/>
          </a:p>
        </p:txBody>
      </p:sp>
      <p:sp>
        <p:nvSpPr>
          <p:cNvPr id="46" name="Text 42"/>
          <p:cNvSpPr txBox="1"/>
          <p:nvPr/>
        </p:nvSpPr>
        <p:spPr>
          <a:xfrm>
            <a:off x="4979822" y="3286354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 – 50%</a:t>
            </a:r>
            <a:endParaRPr lang="en-US" sz="1100" dirty="0"/>
          </a:p>
        </p:txBody>
      </p:sp>
      <p:sp>
        <p:nvSpPr>
          <p:cNvPr id="47" name="Text 43"/>
          <p:cNvSpPr txBox="1"/>
          <p:nvPr/>
        </p:nvSpPr>
        <p:spPr>
          <a:xfrm>
            <a:off x="743407" y="3738982"/>
            <a:ext cx="105979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Middle-Income Countries</a:t>
            </a:r>
            <a:endParaRPr lang="en-US" sz="1100" dirty="0"/>
          </a:p>
        </p:txBody>
      </p:sp>
      <p:sp>
        <p:nvSpPr>
          <p:cNvPr id="48" name="Text 44"/>
          <p:cNvSpPr txBox="1"/>
          <p:nvPr/>
        </p:nvSpPr>
        <p:spPr>
          <a:xfrm>
            <a:off x="2460650" y="3845966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– 40%</a:t>
            </a:r>
            <a:endParaRPr lang="en-US" sz="1100" dirty="0"/>
          </a:p>
        </p:txBody>
      </p:sp>
      <p:sp>
        <p:nvSpPr>
          <p:cNvPr id="49" name="Text 45"/>
          <p:cNvSpPr txBox="1"/>
          <p:nvPr/>
        </p:nvSpPr>
        <p:spPr>
          <a:xfrm>
            <a:off x="3587191" y="3845966"/>
            <a:ext cx="95554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– 3 Months</a:t>
            </a:r>
            <a:endParaRPr lang="en-US" sz="1100" dirty="0"/>
          </a:p>
        </p:txBody>
      </p:sp>
      <p:sp>
        <p:nvSpPr>
          <p:cNvPr id="50" name="Text 46"/>
          <p:cNvSpPr txBox="1"/>
          <p:nvPr/>
        </p:nvSpPr>
        <p:spPr>
          <a:xfrm>
            <a:off x="4979822" y="3845966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 – 30%</a:t>
            </a:r>
            <a:endParaRPr lang="en-US" sz="1100" dirty="0"/>
          </a:p>
        </p:txBody>
      </p:sp>
      <p:sp>
        <p:nvSpPr>
          <p:cNvPr id="51" name="Text 47"/>
          <p:cNvSpPr txBox="1"/>
          <p:nvPr/>
        </p:nvSpPr>
        <p:spPr>
          <a:xfrm>
            <a:off x="743407" y="4405579"/>
            <a:ext cx="9272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High-Income Countries</a:t>
            </a:r>
            <a:endParaRPr lang="en-US" sz="1100" dirty="0"/>
          </a:p>
        </p:txBody>
      </p:sp>
      <p:sp>
        <p:nvSpPr>
          <p:cNvPr id="52" name="Text 48"/>
          <p:cNvSpPr txBox="1"/>
          <p:nvPr/>
        </p:nvSpPr>
        <p:spPr>
          <a:xfrm>
            <a:off x="2460650" y="4512564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– 20%</a:t>
            </a:r>
            <a:endParaRPr lang="en-US" sz="1100" dirty="0"/>
          </a:p>
        </p:txBody>
      </p:sp>
      <p:sp>
        <p:nvSpPr>
          <p:cNvPr id="53" name="Text 49"/>
          <p:cNvSpPr txBox="1"/>
          <p:nvPr/>
        </p:nvSpPr>
        <p:spPr>
          <a:xfrm>
            <a:off x="3587191" y="4512564"/>
            <a:ext cx="74615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&lt; 1 Month</a:t>
            </a:r>
            <a:endParaRPr lang="en-US" sz="1100" dirty="0"/>
          </a:p>
        </p:txBody>
      </p:sp>
      <p:sp>
        <p:nvSpPr>
          <p:cNvPr id="54" name="Text 50"/>
          <p:cNvSpPr txBox="1"/>
          <p:nvPr/>
        </p:nvSpPr>
        <p:spPr>
          <a:xfrm>
            <a:off x="4979822" y="4512564"/>
            <a:ext cx="6986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– 20%</a:t>
            </a:r>
            <a:endParaRPr lang="en-US" sz="1100" dirty="0"/>
          </a:p>
        </p:txBody>
      </p:sp>
      <p:sp>
        <p:nvSpPr>
          <p:cNvPr id="55" name="Shape 51"/>
          <p:cNvSpPr/>
          <p:nvPr/>
        </p:nvSpPr>
        <p:spPr>
          <a:xfrm>
            <a:off x="724205" y="5214823"/>
            <a:ext cx="5362956" cy="790956"/>
          </a:xfrm>
          <a:prstGeom prst="roundRect">
            <a:avLst>
              <a:gd name="adj" fmla="val 8357"/>
            </a:avLst>
          </a:prstGeom>
          <a:solidFill>
            <a:srgbClr val="E2E3E5"/>
          </a:solidFill>
          <a:ln/>
        </p:spPr>
      </p:sp>
      <p:pic>
        <p:nvPicPr>
          <p:cNvPr id="56" name="Image 2" descr="preencoded.png"/>
          <p:cNvPicPr>
            <a:picLocks noChangeAspect="1"/>
          </p:cNvPicPr>
          <p:nvPr/>
        </p:nvPicPr>
        <p:blipFill>
          <a:blip r:embed="rId5"/>
          <a:srcRect l="-785001" r="-785001"/>
          <a:stretch/>
        </p:blipFill>
        <p:spPr>
          <a:xfrm>
            <a:off x="838505" y="5603443"/>
            <a:ext cx="152705" cy="9144"/>
          </a:xfrm>
          <a:prstGeom prst="rect">
            <a:avLst/>
          </a:prstGeom>
        </p:spPr>
      </p:pic>
      <p:sp>
        <p:nvSpPr>
          <p:cNvPr id="57" name="Text 52"/>
          <p:cNvSpPr txBox="1"/>
          <p:nvPr/>
        </p:nvSpPr>
        <p:spPr>
          <a:xfrm>
            <a:off x="1086307" y="5348326"/>
            <a:ext cx="4684471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83D4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Damascus Context: Tertiary centers in the capital typically report shorter delays and earlier staging compared to conflict-affected zones, highlighting regional disparities within Syria.</a:t>
            </a:r>
            <a:endParaRPr lang="en-US" sz="900" dirty="0"/>
          </a:p>
        </p:txBody>
      </p:sp>
      <p:sp>
        <p:nvSpPr>
          <p:cNvPr id="58" name="Shape 53"/>
          <p:cNvSpPr/>
          <p:nvPr/>
        </p:nvSpPr>
        <p:spPr>
          <a:xfrm>
            <a:off x="6518758" y="1076249"/>
            <a:ext cx="5105095" cy="5296205"/>
          </a:xfrm>
          <a:prstGeom prst="roundRect">
            <a:avLst>
              <a:gd name="adj" fmla="val 401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59" name="Shape 54"/>
          <p:cNvSpPr/>
          <p:nvPr/>
        </p:nvSpPr>
        <p:spPr>
          <a:xfrm>
            <a:off x="6718097" y="1657807"/>
            <a:ext cx="4705502" cy="19202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60" name="Text 55"/>
          <p:cNvSpPr txBox="1"/>
          <p:nvPr/>
        </p:nvSpPr>
        <p:spPr>
          <a:xfrm>
            <a:off x="7947050" y="1304849"/>
            <a:ext cx="23911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Comparative Visualization</a:t>
            </a:r>
            <a:endParaRPr lang="en-US" sz="1500" dirty="0"/>
          </a:p>
        </p:txBody>
      </p:sp>
      <p:pic>
        <p:nvPicPr>
          <p:cNvPr id="61" name="Image 3" descr="preencoded.png"/>
          <p:cNvPicPr>
            <a:picLocks noChangeAspect="1"/>
          </p:cNvPicPr>
          <p:nvPr/>
        </p:nvPicPr>
        <p:blipFill>
          <a:blip r:embed="rId6"/>
          <a:srcRect t="-2" b="-2"/>
          <a:stretch/>
        </p:blipFill>
        <p:spPr>
          <a:xfrm>
            <a:off x="6718097" y="1819656"/>
            <a:ext cx="4705502" cy="4352544"/>
          </a:xfrm>
          <a:prstGeom prst="rect">
            <a:avLst/>
          </a:prstGeom>
        </p:spPr>
      </p:pic>
      <p:sp>
        <p:nvSpPr>
          <p:cNvPr id="62" name="Shape 56"/>
          <p:cNvSpPr/>
          <p:nvPr/>
        </p:nvSpPr>
        <p:spPr>
          <a:xfrm>
            <a:off x="0" y="6558077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63" name="Shape 57"/>
          <p:cNvSpPr/>
          <p:nvPr/>
        </p:nvSpPr>
        <p:spPr>
          <a:xfrm>
            <a:off x="0" y="6558077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4" name="Text 58"/>
          <p:cNvSpPr txBox="1"/>
          <p:nvPr/>
        </p:nvSpPr>
        <p:spPr>
          <a:xfrm>
            <a:off x="571500" y="6672377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65" name="Text 59"/>
          <p:cNvSpPr txBox="1"/>
          <p:nvPr/>
        </p:nvSpPr>
        <p:spPr>
          <a:xfrm>
            <a:off x="9647834" y="6672377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55294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55294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378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045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743" r="-743"/>
          <a:stretch/>
        </p:blipFill>
        <p:spPr>
          <a:xfrm>
            <a:off x="571500" y="442570"/>
            <a:ext cx="304495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19556" y="381305"/>
            <a:ext cx="7067398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Discussion: Individual-Level Factors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1480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1114654"/>
            <a:ext cx="4876495" cy="6057900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11" name="Shape 8"/>
          <p:cNvSpPr/>
          <p:nvPr/>
        </p:nvSpPr>
        <p:spPr>
          <a:xfrm>
            <a:off x="4838090" y="1114654"/>
            <a:ext cx="38405" cy="6057900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29748" r="29748"/>
          <a:stretch/>
        </p:blipFill>
        <p:spPr>
          <a:xfrm>
            <a:off x="0" y="1114654"/>
            <a:ext cx="4839005" cy="605790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227685" y="866394"/>
            <a:ext cx="4839005" cy="6057900"/>
          </a:xfrm>
          <a:prstGeom prst="rect">
            <a:avLst/>
          </a:prstGeom>
          <a:solidFill>
            <a:srgbClr val="003366">
              <a:alpha val="2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286207" y="6147511"/>
            <a:ext cx="3219602" cy="543154"/>
          </a:xfrm>
          <a:prstGeom prst="roundRect">
            <a:avLst>
              <a:gd name="adj" fmla="val 11814"/>
            </a:avLst>
          </a:prstGeom>
          <a:solidFill>
            <a:srgbClr val="0056B3">
              <a:alpha val="90000"/>
            </a:srgbClr>
          </a:solidFill>
          <a:ln/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5" name="Text 11"/>
          <p:cNvSpPr txBox="1"/>
          <p:nvPr/>
        </p:nvSpPr>
        <p:spPr>
          <a:xfrm>
            <a:off x="514807" y="6299302"/>
            <a:ext cx="2919679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Patient Barriers &amp; Awareness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4876495" y="1114654"/>
            <a:ext cx="7315200" cy="60579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5352898" y="1447495"/>
            <a:ext cx="3066898" cy="1962302"/>
          </a:xfrm>
          <a:prstGeom prst="roundRect">
            <a:avLst>
              <a:gd name="adj" fmla="val 1810"/>
            </a:avLst>
          </a:prstGeom>
          <a:solidFill>
            <a:srgbClr val="F8F9FA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352898" y="1447495"/>
            <a:ext cx="38405" cy="1962302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9902" y="1686154"/>
            <a:ext cx="228600" cy="22860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8653882" y="1447495"/>
            <a:ext cx="3066898" cy="1962302"/>
          </a:xfrm>
          <a:prstGeom prst="roundRect">
            <a:avLst>
              <a:gd name="adj" fmla="val 1810"/>
            </a:avLst>
          </a:prstGeom>
          <a:solidFill>
            <a:srgbClr val="F8F9FA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653882" y="1447495"/>
            <a:ext cx="38405" cy="1962302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2" name="Shape 17"/>
          <p:cNvSpPr/>
          <p:nvPr/>
        </p:nvSpPr>
        <p:spPr>
          <a:xfrm>
            <a:off x="5352898" y="3648456"/>
            <a:ext cx="3066898" cy="1962302"/>
          </a:xfrm>
          <a:prstGeom prst="roundRect">
            <a:avLst>
              <a:gd name="adj" fmla="val 1810"/>
            </a:avLst>
          </a:prstGeom>
          <a:solidFill>
            <a:srgbClr val="F8F9FA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5352898" y="3648456"/>
            <a:ext cx="38405" cy="1962302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4" name="Text 19"/>
          <p:cNvSpPr txBox="1"/>
          <p:nvPr/>
        </p:nvSpPr>
        <p:spPr>
          <a:xfrm>
            <a:off x="6001207" y="1695298"/>
            <a:ext cx="1581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Knowledge Gaps</a:t>
            </a:r>
            <a:endParaRPr lang="en-US" sz="1500" dirty="0"/>
          </a:p>
        </p:txBody>
      </p:sp>
      <p:sp>
        <p:nvSpPr>
          <p:cNvPr id="25" name="Text 20"/>
          <p:cNvSpPr txBox="1"/>
          <p:nvPr/>
        </p:nvSpPr>
        <p:spPr>
          <a:xfrm>
            <a:off x="6001207" y="3895344"/>
            <a:ext cx="18196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Symptom Appraisal</a:t>
            </a:r>
            <a:endParaRPr lang="en-US" sz="1500" dirty="0"/>
          </a:p>
        </p:txBody>
      </p:sp>
      <p:sp>
        <p:nvSpPr>
          <p:cNvPr id="26" name="Text 21"/>
          <p:cNvSpPr txBox="1"/>
          <p:nvPr/>
        </p:nvSpPr>
        <p:spPr>
          <a:xfrm>
            <a:off x="5581498" y="2095805"/>
            <a:ext cx="2505456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Profound lack of awareness about screening methods, with ~70% of delayed patients unaware of mammography's role or availability.</a:t>
            </a:r>
            <a:endParaRPr lang="en-US" sz="1200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19972" y="1686154"/>
            <a:ext cx="228600" cy="228600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9301277" y="1695298"/>
            <a:ext cx="2076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Psychological Barriers</a:t>
            </a:r>
            <a:endParaRPr lang="en-US" sz="1500" dirty="0"/>
          </a:p>
        </p:txBody>
      </p:sp>
      <p:sp>
        <p:nvSpPr>
          <p:cNvPr id="29" name="Text 23"/>
          <p:cNvSpPr txBox="1"/>
          <p:nvPr/>
        </p:nvSpPr>
        <p:spPr>
          <a:xfrm>
            <a:off x="8882482" y="2095805"/>
            <a:ext cx="2533802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 of denial, intense fear of cancer diagnosis ("that disease"), anxiety about mastectomy, and embarrassment regarding physical exams.</a:t>
            </a:r>
            <a:endParaRPr lang="en-US" sz="1200" dirty="0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19902" y="3886200"/>
            <a:ext cx="228600" cy="228600"/>
          </a:xfrm>
          <a:prstGeom prst="rect">
            <a:avLst/>
          </a:prstGeom>
        </p:spPr>
      </p:pic>
      <p:sp>
        <p:nvSpPr>
          <p:cNvPr id="31" name="Shape 24"/>
          <p:cNvSpPr/>
          <p:nvPr/>
        </p:nvSpPr>
        <p:spPr>
          <a:xfrm>
            <a:off x="8653882" y="3648456"/>
            <a:ext cx="3066898" cy="1962302"/>
          </a:xfrm>
          <a:prstGeom prst="roundRect">
            <a:avLst>
              <a:gd name="adj" fmla="val 1810"/>
            </a:avLst>
          </a:prstGeom>
          <a:solidFill>
            <a:srgbClr val="F8F9FA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8653882" y="3648456"/>
            <a:ext cx="38405" cy="1962302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33" name="Text 26"/>
          <p:cNvSpPr txBox="1"/>
          <p:nvPr/>
        </p:nvSpPr>
        <p:spPr>
          <a:xfrm>
            <a:off x="5581498" y="4295851"/>
            <a:ext cx="2658161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Misinterpretation of symptoms; many women attributed painless lumps to benign causes (cysts, breastfeeding) and delayed seeking help until pain appeared.</a:t>
            </a:r>
            <a:endParaRPr lang="en-US" sz="12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8891626" y="3886200"/>
            <a:ext cx="286207" cy="228600"/>
          </a:xfrm>
          <a:prstGeom prst="rect">
            <a:avLst/>
          </a:prstGeom>
        </p:spPr>
      </p:pic>
      <p:sp>
        <p:nvSpPr>
          <p:cNvPr id="35" name="Text 27"/>
          <p:cNvSpPr txBox="1"/>
          <p:nvPr/>
        </p:nvSpPr>
        <p:spPr>
          <a:xfrm>
            <a:off x="9301277" y="3895344"/>
            <a:ext cx="1362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Factors</a:t>
            </a:r>
            <a:endParaRPr lang="en-US" sz="1500" dirty="0"/>
          </a:p>
        </p:txBody>
      </p:sp>
      <p:sp>
        <p:nvSpPr>
          <p:cNvPr id="36" name="Text 28"/>
          <p:cNvSpPr txBox="1"/>
          <p:nvPr/>
        </p:nvSpPr>
        <p:spPr>
          <a:xfrm>
            <a:off x="8882482" y="4295851"/>
            <a:ext cx="2619756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stigma surrounding cancer often leads to secrecy. Limited peer discussion means women rely on informal, often incorrect, advice from family.</a:t>
            </a:r>
            <a:endParaRPr lang="en-US" sz="1200" dirty="0"/>
          </a:p>
        </p:txBody>
      </p:sp>
      <p:sp>
        <p:nvSpPr>
          <p:cNvPr id="37" name="Shape 29"/>
          <p:cNvSpPr/>
          <p:nvPr/>
        </p:nvSpPr>
        <p:spPr>
          <a:xfrm>
            <a:off x="5352898" y="5848502"/>
            <a:ext cx="6362395" cy="990295"/>
          </a:xfrm>
          <a:prstGeom prst="roundRect">
            <a:avLst>
              <a:gd name="adj" fmla="val 7103"/>
            </a:avLst>
          </a:prstGeom>
          <a:solidFill>
            <a:srgbClr val="E3F2FD"/>
          </a:solidFill>
          <a:ln w="12700">
            <a:solidFill>
              <a:srgbClr val="90CAF9"/>
            </a:solidFill>
            <a:prstDash val="solid"/>
          </a:ln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5553151" y="6217006"/>
            <a:ext cx="171907" cy="228600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5867705" y="6010351"/>
            <a:ext cx="5484571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D47A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Delays are not merely due to "negligence" but rooted in complex cognitive, psychological, and social barriers that require targeted educational interventions.</a:t>
            </a:r>
            <a:endParaRPr lang="en-US" sz="1200" dirty="0"/>
          </a:p>
        </p:txBody>
      </p:sp>
      <p:sp>
        <p:nvSpPr>
          <p:cNvPr id="40" name="Shape 31"/>
          <p:cNvSpPr/>
          <p:nvPr/>
        </p:nvSpPr>
        <p:spPr>
          <a:xfrm>
            <a:off x="0" y="7166153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41" name="Shape 32"/>
          <p:cNvSpPr/>
          <p:nvPr/>
        </p:nvSpPr>
        <p:spPr>
          <a:xfrm>
            <a:off x="0" y="7166153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2" name="Text 33"/>
          <p:cNvSpPr txBox="1"/>
          <p:nvPr/>
        </p:nvSpPr>
        <p:spPr>
          <a:xfrm>
            <a:off x="571500" y="7280453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43" name="Text 34"/>
          <p:cNvSpPr txBox="1"/>
          <p:nvPr/>
        </p:nvSpPr>
        <p:spPr>
          <a:xfrm>
            <a:off x="9647834" y="7280453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52495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9385"/>
            <a:ext cx="12191695" cy="852495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8630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53058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7" r="-27"/>
          <a:stretch/>
        </p:blipFill>
        <p:spPr>
          <a:xfrm>
            <a:off x="571500" y="490118"/>
            <a:ext cx="428854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143000" y="362102"/>
            <a:ext cx="6918158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Discussion: System-Level Factors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62356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68693" y="1493729"/>
            <a:ext cx="6172200" cy="955034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71500" y="1543507"/>
            <a:ext cx="38405" cy="1095451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461" r="-461"/>
          <a:stretch/>
        </p:blipFill>
        <p:spPr>
          <a:xfrm>
            <a:off x="823874" y="1769364"/>
            <a:ext cx="237744" cy="20939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589299" y="2630818"/>
            <a:ext cx="6172200" cy="1329538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79826" y="2687630"/>
            <a:ext cx="38405" cy="10954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5" name="Shape 11"/>
          <p:cNvSpPr/>
          <p:nvPr/>
        </p:nvSpPr>
        <p:spPr>
          <a:xfrm>
            <a:off x="579826" y="5952744"/>
            <a:ext cx="6172200" cy="1095451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79825" y="6376816"/>
            <a:ext cx="38405" cy="10954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7" name="Text 13"/>
          <p:cNvSpPr txBox="1"/>
          <p:nvPr/>
        </p:nvSpPr>
        <p:spPr>
          <a:xfrm>
            <a:off x="1257300" y="1714500"/>
            <a:ext cx="23628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Infrastructure Constraints</a:t>
            </a:r>
            <a:endParaRPr lang="en-US" sz="1500" dirty="0"/>
          </a:p>
        </p:txBody>
      </p:sp>
      <p:sp>
        <p:nvSpPr>
          <p:cNvPr id="18" name="Text 14"/>
          <p:cNvSpPr txBox="1"/>
          <p:nvPr/>
        </p:nvSpPr>
        <p:spPr>
          <a:xfrm>
            <a:off x="1194471" y="4696284"/>
            <a:ext cx="18388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 &amp; Logistics</a:t>
            </a:r>
            <a:endParaRPr lang="en-US" sz="1500" dirty="0"/>
          </a:p>
        </p:txBody>
      </p:sp>
      <p:sp>
        <p:nvSpPr>
          <p:cNvPr id="19" name="Text 15"/>
          <p:cNvSpPr txBox="1"/>
          <p:nvPr/>
        </p:nvSpPr>
        <p:spPr>
          <a:xfrm>
            <a:off x="1182985" y="5689414"/>
            <a:ext cx="1581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Burden</a:t>
            </a:r>
            <a:endParaRPr lang="en-US" sz="1500" dirty="0"/>
          </a:p>
        </p:txBody>
      </p:sp>
      <p:sp>
        <p:nvSpPr>
          <p:cNvPr id="20" name="Text 16"/>
          <p:cNvSpPr txBox="1"/>
          <p:nvPr/>
        </p:nvSpPr>
        <p:spPr>
          <a:xfrm>
            <a:off x="1257300" y="2029054"/>
            <a:ext cx="4881982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Scarcity of screening centers and diagnostic hubs, with limited access to interventional radiology facilities across the region.</a:t>
            </a:r>
            <a:endParaRPr lang="en-US" sz="13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 t="-600" b="-600"/>
          <a:stretch/>
        </p:blipFill>
        <p:spPr>
          <a:xfrm>
            <a:off x="826746" y="2731312"/>
            <a:ext cx="181051" cy="209398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571500" y="3933750"/>
            <a:ext cx="6172200" cy="630434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571500" y="3846667"/>
            <a:ext cx="38405" cy="10954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4" name="Shape 19"/>
          <p:cNvSpPr/>
          <p:nvPr/>
        </p:nvSpPr>
        <p:spPr>
          <a:xfrm>
            <a:off x="643721" y="4933823"/>
            <a:ext cx="6172200" cy="584728"/>
          </a:xfrm>
          <a:prstGeom prst="roundRect">
            <a:avLst>
              <a:gd name="adj" fmla="val 5807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571500" y="5110372"/>
            <a:ext cx="38405" cy="10954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6" name="Text 21"/>
          <p:cNvSpPr txBox="1"/>
          <p:nvPr/>
        </p:nvSpPr>
        <p:spPr>
          <a:xfrm>
            <a:off x="1314450" y="2705710"/>
            <a:ext cx="1962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Workforce Shortages</a:t>
            </a:r>
            <a:endParaRPr lang="en-US" sz="1500" dirty="0"/>
          </a:p>
        </p:txBody>
      </p:sp>
      <p:sp>
        <p:nvSpPr>
          <p:cNvPr id="27" name="Text 22"/>
          <p:cNvSpPr txBox="1"/>
          <p:nvPr/>
        </p:nvSpPr>
        <p:spPr>
          <a:xfrm>
            <a:off x="1249038" y="2971801"/>
            <a:ext cx="504383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 lack of oncologists, pathologists, and specialized nurses, resulting in uneven access to Multidisciplinary Team (MDT) care.</a:t>
            </a:r>
            <a:endParaRPr lang="en-US" sz="1300" dirty="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8399" y="3819449"/>
            <a:ext cx="209398" cy="209398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1257300" y="3810305"/>
            <a:ext cx="20766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Equipment Limitations</a:t>
            </a:r>
            <a:endParaRPr lang="en-US" sz="1500" dirty="0"/>
          </a:p>
        </p:txBody>
      </p:sp>
      <p:sp>
        <p:nvSpPr>
          <p:cNvPr id="30" name="Text 24"/>
          <p:cNvSpPr txBox="1"/>
          <p:nvPr/>
        </p:nvSpPr>
        <p:spPr>
          <a:xfrm>
            <a:off x="1225263" y="4116127"/>
            <a:ext cx="5091379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Absence of advanced imaging like PET-CT scans and constrained pathology capacity affecting diagnostic precision.</a:t>
            </a:r>
            <a:endParaRPr lang="en-US" sz="1300" dirty="0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flipV="1">
            <a:off x="774409" y="4738381"/>
            <a:ext cx="194277" cy="194277"/>
          </a:xfrm>
          <a:prstGeom prst="rect">
            <a:avLst/>
          </a:prstGeom>
        </p:spPr>
      </p:pic>
      <p:sp>
        <p:nvSpPr>
          <p:cNvPr id="32" name="Text 25"/>
          <p:cNvSpPr txBox="1"/>
          <p:nvPr/>
        </p:nvSpPr>
        <p:spPr>
          <a:xfrm>
            <a:off x="1197864" y="4956066"/>
            <a:ext cx="533003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Weak referral coordination, long waiting queues, and frequent border disruptions hindering patient transfers.</a:t>
            </a:r>
            <a:endParaRPr lang="en-US" sz="1300" dirty="0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0956" y="5670665"/>
            <a:ext cx="209398" cy="209398"/>
          </a:xfrm>
          <a:prstGeom prst="rect">
            <a:avLst/>
          </a:prstGeom>
        </p:spPr>
      </p:pic>
      <p:sp>
        <p:nvSpPr>
          <p:cNvPr id="34" name="Text 26"/>
          <p:cNvSpPr txBox="1"/>
          <p:nvPr/>
        </p:nvSpPr>
        <p:spPr>
          <a:xfrm>
            <a:off x="1141172" y="6001141"/>
            <a:ext cx="538673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Significant direct and indirect costs for patients despite humanitarian support, creating economic barriers to sustained care.</a:t>
            </a:r>
            <a:endParaRPr lang="en-US" sz="1300" dirty="0"/>
          </a:p>
        </p:txBody>
      </p:sp>
      <p:sp>
        <p:nvSpPr>
          <p:cNvPr id="35" name="Shape 27"/>
          <p:cNvSpPr/>
          <p:nvPr/>
        </p:nvSpPr>
        <p:spPr>
          <a:xfrm>
            <a:off x="7315200" y="1162202"/>
            <a:ext cx="4876495" cy="6981444"/>
          </a:xfrm>
          <a:prstGeom prst="rect">
            <a:avLst/>
          </a:prstGeom>
          <a:solidFill>
            <a:srgbClr val="E6F2FF"/>
          </a:solidFill>
          <a:ln/>
        </p:spPr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>
            <a:alphaModFix amt="95000"/>
          </a:blip>
          <a:srcRect l="15075" r="15075"/>
          <a:stretch/>
        </p:blipFill>
        <p:spPr>
          <a:xfrm>
            <a:off x="7315200" y="1162202"/>
            <a:ext cx="4876495" cy="6981444"/>
          </a:xfrm>
          <a:prstGeom prst="rect">
            <a:avLst/>
          </a:prstGeom>
        </p:spPr>
      </p:pic>
      <p:sp>
        <p:nvSpPr>
          <p:cNvPr id="37" name="Shape 28"/>
          <p:cNvSpPr/>
          <p:nvPr/>
        </p:nvSpPr>
        <p:spPr>
          <a:xfrm>
            <a:off x="7315200" y="7620610"/>
            <a:ext cx="4876495" cy="514807"/>
          </a:xfrm>
          <a:prstGeom prst="rect">
            <a:avLst/>
          </a:prstGeom>
          <a:solidFill>
            <a:srgbClr val="003366">
              <a:alpha val="85000"/>
            </a:srgbClr>
          </a:solidFill>
          <a:ln/>
        </p:spPr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01407" y="7791602"/>
            <a:ext cx="152705" cy="1527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7830007" y="7782458"/>
            <a:ext cx="36484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Fragile health infrastructure creates systemic delays</a:t>
            </a:r>
            <a:endParaRPr lang="en-US" sz="1200" dirty="0"/>
          </a:p>
        </p:txBody>
      </p:sp>
      <p:sp>
        <p:nvSpPr>
          <p:cNvPr id="40" name="Shape 30"/>
          <p:cNvSpPr/>
          <p:nvPr/>
        </p:nvSpPr>
        <p:spPr>
          <a:xfrm>
            <a:off x="0" y="8134502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41" name="Shape 31"/>
          <p:cNvSpPr/>
          <p:nvPr/>
        </p:nvSpPr>
        <p:spPr>
          <a:xfrm>
            <a:off x="0" y="8134502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2" name="Text 32"/>
          <p:cNvSpPr txBox="1"/>
          <p:nvPr/>
        </p:nvSpPr>
        <p:spPr>
          <a:xfrm>
            <a:off x="571500" y="8248802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43" name="Text 33"/>
          <p:cNvSpPr txBox="1"/>
          <p:nvPr/>
        </p:nvSpPr>
        <p:spPr>
          <a:xfrm>
            <a:off x="9268358" y="8248802"/>
            <a:ext cx="24533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Systemic Challenges in Northwest Syria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058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058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381305"/>
            <a:ext cx="286207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00354" y="323698"/>
            <a:ext cx="6096305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 of Delay on Survival and Costs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57908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171346"/>
            <a:ext cx="4667098" cy="1429207"/>
          </a:xfrm>
          <a:prstGeom prst="roundRect">
            <a:avLst>
              <a:gd name="adj" fmla="val 4265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71500" y="1171346"/>
            <a:ext cx="57607" cy="1429207"/>
          </a:xfrm>
          <a:prstGeom prst="rect">
            <a:avLst/>
          </a:prstGeom>
          <a:solidFill>
            <a:srgbClr val="E74C3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819302" y="1410005"/>
            <a:ext cx="219456" cy="19019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133856" y="1362456"/>
            <a:ext cx="1933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Clinical Pathway</a:t>
            </a:r>
            <a:endParaRPr lang="en-US" sz="1500" dirty="0"/>
          </a:p>
        </p:txBody>
      </p:sp>
      <p:sp>
        <p:nvSpPr>
          <p:cNvPr id="15" name="Text 11"/>
          <p:cNvSpPr txBox="1"/>
          <p:nvPr/>
        </p:nvSpPr>
        <p:spPr>
          <a:xfrm>
            <a:off x="819302" y="1742846"/>
            <a:ext cx="434340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 leads directly to advanced stage at diagnosis, which results in significantly worse prognosis and decreased survival rates. Every month counts in breast cancer progression.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571500" y="2790749"/>
            <a:ext cx="4667098" cy="1657807"/>
          </a:xfrm>
          <a:prstGeom prst="roundRect">
            <a:avLst>
              <a:gd name="adj" fmla="val 3170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571500" y="2790749"/>
            <a:ext cx="57607" cy="1657807"/>
          </a:xfrm>
          <a:prstGeom prst="rect">
            <a:avLst/>
          </a:prstGeom>
          <a:solidFill>
            <a:srgbClr val="F39C12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302" y="3029407"/>
            <a:ext cx="190195" cy="190195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104595" y="2980944"/>
            <a:ext cx="15151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Evidence</a:t>
            </a:r>
            <a:endParaRPr lang="en-US" sz="1500" dirty="0"/>
          </a:p>
        </p:txBody>
      </p:sp>
      <p:sp>
        <p:nvSpPr>
          <p:cNvPr id="20" name="Text 15"/>
          <p:cNvSpPr txBox="1"/>
          <p:nvPr/>
        </p:nvSpPr>
        <p:spPr>
          <a:xfrm>
            <a:off x="819302" y="3362249"/>
            <a:ext cx="4086454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Studies consistently show that delays &gt;6 months are associated with a 30-40% decrease in 5-year survival rates. Each additional month of delay increases mortality risk by approximately 10%.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71500" y="4638751"/>
            <a:ext cx="4667098" cy="1657807"/>
          </a:xfrm>
          <a:prstGeom prst="roundRect">
            <a:avLst>
              <a:gd name="adj" fmla="val 3170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71500" y="4638751"/>
            <a:ext cx="57607" cy="1657807"/>
          </a:xfrm>
          <a:prstGeom prst="rect">
            <a:avLst/>
          </a:prstGeom>
          <a:solidFill>
            <a:srgbClr val="3498DB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9302" y="4876495"/>
            <a:ext cx="190195" cy="190195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1104595" y="4828946"/>
            <a:ext cx="16294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Economic Impact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819302" y="5210251"/>
            <a:ext cx="4286707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Treatment for advanced-stage cancer (Stage III/IV) is estimated to be 3-4 times more expensive than early-stage treatment, placing a heavier burden on families and the health system.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5524805" y="1171346"/>
            <a:ext cx="6096305" cy="5219395"/>
          </a:xfrm>
          <a:prstGeom prst="roundRect">
            <a:avLst>
              <a:gd name="adj" fmla="val 384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27" name="Text 21"/>
          <p:cNvSpPr txBox="1"/>
          <p:nvPr/>
        </p:nvSpPr>
        <p:spPr>
          <a:xfrm>
            <a:off x="6331306" y="1447495"/>
            <a:ext cx="46296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5-Year Survival Rate Decrease with Diagnostic Delay</a:t>
            </a:r>
            <a:endParaRPr lang="en-US" sz="15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l="-4" r="-4"/>
          <a:stretch/>
        </p:blipFill>
        <p:spPr>
          <a:xfrm>
            <a:off x="5772607" y="1848002"/>
            <a:ext cx="5600700" cy="3619195"/>
          </a:xfrm>
          <a:prstGeom prst="rect">
            <a:avLst/>
          </a:prstGeom>
        </p:spPr>
      </p:pic>
      <p:sp>
        <p:nvSpPr>
          <p:cNvPr id="29" name="Shape 22"/>
          <p:cNvSpPr/>
          <p:nvPr/>
        </p:nvSpPr>
        <p:spPr>
          <a:xfrm>
            <a:off x="5772607" y="5609844"/>
            <a:ext cx="5600700" cy="533095"/>
          </a:xfrm>
          <a:prstGeom prst="roundRect">
            <a:avLst>
              <a:gd name="adj" fmla="val 24504"/>
            </a:avLst>
          </a:prstGeom>
          <a:solidFill>
            <a:srgbClr val="E8F4FD"/>
          </a:solidFill>
          <a:ln w="12700">
            <a:solidFill>
              <a:srgbClr val="3498DB"/>
            </a:solidFill>
            <a:prstDash val="solid"/>
          </a:ln>
        </p:spPr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54750" y="5790895"/>
            <a:ext cx="152705" cy="152705"/>
          </a:xfrm>
          <a:prstGeom prst="rect">
            <a:avLst/>
          </a:prstGeom>
        </p:spPr>
      </p:pic>
      <p:sp>
        <p:nvSpPr>
          <p:cNvPr id="31" name="Text 23"/>
          <p:cNvSpPr txBox="1"/>
          <p:nvPr/>
        </p:nvSpPr>
        <p:spPr>
          <a:xfrm>
            <a:off x="6607454" y="5781751"/>
            <a:ext cx="42007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Northwest Syria, 43% of patients present at Stage III or IV</a:t>
            </a:r>
            <a:endParaRPr lang="en-US" sz="1200" dirty="0"/>
          </a:p>
        </p:txBody>
      </p:sp>
      <p:sp>
        <p:nvSpPr>
          <p:cNvPr id="32" name="Shape 24"/>
          <p:cNvSpPr/>
          <p:nvPr/>
        </p:nvSpPr>
        <p:spPr>
          <a:xfrm>
            <a:off x="0" y="6676949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3" name="Shape 25"/>
          <p:cNvSpPr/>
          <p:nvPr/>
        </p:nvSpPr>
        <p:spPr>
          <a:xfrm>
            <a:off x="0" y="6676949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4" name="Text 26"/>
          <p:cNvSpPr txBox="1"/>
          <p:nvPr/>
        </p:nvSpPr>
        <p:spPr>
          <a:xfrm>
            <a:off x="571500" y="6791249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5" name="Text 27"/>
          <p:cNvSpPr txBox="1"/>
          <p:nvPr/>
        </p:nvSpPr>
        <p:spPr>
          <a:xfrm>
            <a:off x="9647834" y="6791249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6388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63889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378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045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7" r="-27"/>
          <a:stretch/>
        </p:blipFill>
        <p:spPr>
          <a:xfrm>
            <a:off x="571500" y="442570"/>
            <a:ext cx="428854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143000" y="381305"/>
            <a:ext cx="4948733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Strengths and Limitations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1480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71500" y="1495044"/>
            <a:ext cx="5333695" cy="5381244"/>
          </a:xfrm>
          <a:prstGeom prst="roundRect">
            <a:avLst>
              <a:gd name="adj" fmla="val 36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397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80644" y="1505102"/>
            <a:ext cx="5315407" cy="761695"/>
          </a:xfrm>
          <a:prstGeom prst="rect">
            <a:avLst/>
          </a:prstGeom>
          <a:solidFill>
            <a:srgbClr val="E6F4EA"/>
          </a:solidFill>
          <a:ln/>
        </p:spPr>
      </p:sp>
      <p:sp>
        <p:nvSpPr>
          <p:cNvPr id="12" name="Shape 9"/>
          <p:cNvSpPr/>
          <p:nvPr/>
        </p:nvSpPr>
        <p:spPr>
          <a:xfrm>
            <a:off x="580644" y="2257654"/>
            <a:ext cx="5315407" cy="9144"/>
          </a:xfrm>
          <a:prstGeom prst="rect">
            <a:avLst/>
          </a:prstGeom>
          <a:solidFill>
            <a:srgbClr val="EEEEEE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6851" y="1747418"/>
            <a:ext cx="267005" cy="267005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276502" y="1733702"/>
            <a:ext cx="197693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1E7E3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Strengths</a:t>
            </a:r>
            <a:endParaRPr lang="en-US" sz="1900" dirty="0"/>
          </a:p>
        </p:txBody>
      </p:sp>
      <p:sp>
        <p:nvSpPr>
          <p:cNvPr id="15" name="Shape 11"/>
          <p:cNvSpPr/>
          <p:nvPr/>
        </p:nvSpPr>
        <p:spPr>
          <a:xfrm>
            <a:off x="866851" y="2581351"/>
            <a:ext cx="228600" cy="228600"/>
          </a:xfrm>
          <a:prstGeom prst="ellipse">
            <a:avLst/>
          </a:prstGeom>
          <a:solidFill>
            <a:srgbClr val="E6F4E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923544" y="2628900"/>
            <a:ext cx="114300" cy="133502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66851" y="3924605"/>
            <a:ext cx="228600" cy="228600"/>
          </a:xfrm>
          <a:prstGeom prst="ellipse">
            <a:avLst/>
          </a:prstGeom>
          <a:solidFill>
            <a:srgbClr val="E6F4EA"/>
          </a:solidFill>
          <a:ln/>
        </p:spPr>
      </p:sp>
      <p:sp>
        <p:nvSpPr>
          <p:cNvPr id="18" name="Shape 13"/>
          <p:cNvSpPr/>
          <p:nvPr/>
        </p:nvSpPr>
        <p:spPr>
          <a:xfrm>
            <a:off x="866851" y="5266944"/>
            <a:ext cx="228600" cy="228600"/>
          </a:xfrm>
          <a:prstGeom prst="ellipse">
            <a:avLst/>
          </a:prstGeom>
          <a:solidFill>
            <a:srgbClr val="E6F4EA"/>
          </a:solidFill>
          <a:ln/>
        </p:spPr>
      </p:sp>
      <p:sp>
        <p:nvSpPr>
          <p:cNvPr id="19" name="Text 14"/>
          <p:cNvSpPr txBox="1"/>
          <p:nvPr/>
        </p:nvSpPr>
        <p:spPr>
          <a:xfrm>
            <a:off x="1238098" y="2581351"/>
            <a:ext cx="18480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Focused Study</a:t>
            </a:r>
            <a:endParaRPr lang="en-US" sz="1500" dirty="0"/>
          </a:p>
        </p:txBody>
      </p:sp>
      <p:sp>
        <p:nvSpPr>
          <p:cNvPr id="20" name="Text 15"/>
          <p:cNvSpPr txBox="1"/>
          <p:nvPr/>
        </p:nvSpPr>
        <p:spPr>
          <a:xfrm>
            <a:off x="1238098" y="2915107"/>
            <a:ext cx="4110228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dedicated research examining breast cancer diagnostic delays specifically in the conflict-affected Northwest Syria region.</a:t>
            </a:r>
            <a:endParaRPr lang="en-US" sz="13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923544" y="3972154"/>
            <a:ext cx="114300" cy="133502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238098" y="3924605"/>
            <a:ext cx="20866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Rigorous Methodology</a:t>
            </a:r>
            <a:endParaRPr lang="en-US" sz="1500" dirty="0"/>
          </a:p>
        </p:txBody>
      </p:sp>
      <p:sp>
        <p:nvSpPr>
          <p:cNvPr id="23" name="Text 17"/>
          <p:cNvSpPr txBox="1"/>
          <p:nvPr/>
        </p:nvSpPr>
        <p:spPr>
          <a:xfrm>
            <a:off x="1238098" y="5266944"/>
            <a:ext cx="18672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Holistic Perspective</a:t>
            </a:r>
            <a:endParaRPr lang="en-US" sz="1500" dirty="0"/>
          </a:p>
        </p:txBody>
      </p:sp>
      <p:sp>
        <p:nvSpPr>
          <p:cNvPr id="24" name="Text 18"/>
          <p:cNvSpPr txBox="1"/>
          <p:nvPr/>
        </p:nvSpPr>
        <p:spPr>
          <a:xfrm>
            <a:off x="1238098" y="4257446"/>
            <a:ext cx="4500677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definition of delay (≥3 months) with detailed analysis of specific time intervals (symptom-to-diagnosis, diagnosis-to-treatment).</a:t>
            </a:r>
            <a:endParaRPr lang="en-US" sz="13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923544" y="5315407"/>
            <a:ext cx="114300" cy="133502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6286500" y="1495044"/>
            <a:ext cx="5333695" cy="5381244"/>
          </a:xfrm>
          <a:prstGeom prst="roundRect">
            <a:avLst>
              <a:gd name="adj" fmla="val 36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397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7" name="Text 20"/>
          <p:cNvSpPr txBox="1"/>
          <p:nvPr/>
        </p:nvSpPr>
        <p:spPr>
          <a:xfrm>
            <a:off x="6953098" y="5009998"/>
            <a:ext cx="12765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Survival Data</a:t>
            </a:r>
            <a:endParaRPr lang="en-US" sz="1500" dirty="0"/>
          </a:p>
        </p:txBody>
      </p:sp>
      <p:sp>
        <p:nvSpPr>
          <p:cNvPr id="28" name="Text 21"/>
          <p:cNvSpPr txBox="1"/>
          <p:nvPr/>
        </p:nvSpPr>
        <p:spPr>
          <a:xfrm>
            <a:off x="1238098" y="5600700"/>
            <a:ext cx="4262933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Comprehensive multi-level analysis covering individual behaviors, socioeconomic factors, and systemic healthcare barriers.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6295644" y="1505102"/>
            <a:ext cx="5315407" cy="761695"/>
          </a:xfrm>
          <a:prstGeom prst="rect">
            <a:avLst/>
          </a:prstGeom>
          <a:solidFill>
            <a:srgbClr val="FFF5F5"/>
          </a:solidFill>
          <a:ln/>
        </p:spPr>
      </p:sp>
      <p:sp>
        <p:nvSpPr>
          <p:cNvPr id="30" name="Shape 23"/>
          <p:cNvSpPr/>
          <p:nvPr/>
        </p:nvSpPr>
        <p:spPr>
          <a:xfrm>
            <a:off x="6295644" y="2257654"/>
            <a:ext cx="5315407" cy="9144"/>
          </a:xfrm>
          <a:prstGeom prst="rect">
            <a:avLst/>
          </a:prstGeom>
          <a:solidFill>
            <a:srgbClr val="EEEEEE"/>
          </a:solidFill>
          <a:ln/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81851" y="1747418"/>
            <a:ext cx="267005" cy="267005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6953098" y="2581351"/>
            <a:ext cx="20199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Sample Size &amp; Design</a:t>
            </a:r>
            <a:endParaRPr lang="en-US" sz="1500" dirty="0"/>
          </a:p>
        </p:txBody>
      </p:sp>
      <p:sp>
        <p:nvSpPr>
          <p:cNvPr id="33" name="Text 25"/>
          <p:cNvSpPr txBox="1"/>
          <p:nvPr/>
        </p:nvSpPr>
        <p:spPr>
          <a:xfrm>
            <a:off x="6953098" y="2915107"/>
            <a:ext cx="429127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Modest sample size (n=89) and cross-sectional design limit generalizability and causal inference capabilities.</a:t>
            </a:r>
            <a:endParaRPr lang="en-US" sz="1300" dirty="0"/>
          </a:p>
        </p:txBody>
      </p:sp>
      <p:sp>
        <p:nvSpPr>
          <p:cNvPr id="34" name="Text 26"/>
          <p:cNvSpPr txBox="1"/>
          <p:nvPr/>
        </p:nvSpPr>
        <p:spPr>
          <a:xfrm>
            <a:off x="6953098" y="5343754"/>
            <a:ext cx="4338828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Lack of longitudinal follow-up means long-term survival outcomes and recurrence rates could not be directly tracked.</a:t>
            </a:r>
            <a:endParaRPr lang="en-US" sz="1300" dirty="0"/>
          </a:p>
        </p:txBody>
      </p:sp>
      <p:sp>
        <p:nvSpPr>
          <p:cNvPr id="35" name="Text 27"/>
          <p:cNvSpPr txBox="1"/>
          <p:nvPr/>
        </p:nvSpPr>
        <p:spPr>
          <a:xfrm>
            <a:off x="6991502" y="1733702"/>
            <a:ext cx="213878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C5303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Limitations</a:t>
            </a:r>
            <a:endParaRPr lang="en-US" sz="1900" dirty="0"/>
          </a:p>
        </p:txBody>
      </p:sp>
      <p:sp>
        <p:nvSpPr>
          <p:cNvPr id="36" name="Shape 28"/>
          <p:cNvSpPr/>
          <p:nvPr/>
        </p:nvSpPr>
        <p:spPr>
          <a:xfrm>
            <a:off x="6581851" y="2581351"/>
            <a:ext cx="228600" cy="228600"/>
          </a:xfrm>
          <a:prstGeom prst="ellipse">
            <a:avLst/>
          </a:prstGeom>
          <a:solidFill>
            <a:srgbClr val="FFF5F5"/>
          </a:solidFill>
          <a:ln/>
        </p:spPr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7"/>
          <a:srcRect t="-1100" b="-1100"/>
          <a:stretch/>
        </p:blipFill>
        <p:spPr>
          <a:xfrm>
            <a:off x="6638544" y="2628900"/>
            <a:ext cx="114300" cy="133502"/>
          </a:xfrm>
          <a:prstGeom prst="rect">
            <a:avLst/>
          </a:prstGeom>
        </p:spPr>
      </p:pic>
      <p:sp>
        <p:nvSpPr>
          <p:cNvPr id="38" name="Shape 29"/>
          <p:cNvSpPr/>
          <p:nvPr/>
        </p:nvSpPr>
        <p:spPr>
          <a:xfrm>
            <a:off x="6581851" y="3666744"/>
            <a:ext cx="228600" cy="228600"/>
          </a:xfrm>
          <a:prstGeom prst="ellipse">
            <a:avLst/>
          </a:prstGeom>
          <a:solidFill>
            <a:srgbClr val="FFF5F5"/>
          </a:solidFill>
          <a:ln/>
        </p:spPr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7"/>
          <a:srcRect t="-1100" b="-1100"/>
          <a:stretch/>
        </p:blipFill>
        <p:spPr>
          <a:xfrm>
            <a:off x="6638544" y="3715207"/>
            <a:ext cx="114300" cy="133502"/>
          </a:xfrm>
          <a:prstGeom prst="rect">
            <a:avLst/>
          </a:prstGeom>
        </p:spPr>
      </p:pic>
      <p:sp>
        <p:nvSpPr>
          <p:cNvPr id="40" name="Text 30"/>
          <p:cNvSpPr txBox="1"/>
          <p:nvPr/>
        </p:nvSpPr>
        <p:spPr>
          <a:xfrm>
            <a:off x="6953098" y="3666744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Geographic Scope</a:t>
            </a:r>
            <a:endParaRPr lang="en-US" sz="1500" dirty="0"/>
          </a:p>
        </p:txBody>
      </p:sp>
      <p:sp>
        <p:nvSpPr>
          <p:cNvPr id="41" name="Text 31"/>
          <p:cNvSpPr txBox="1"/>
          <p:nvPr/>
        </p:nvSpPr>
        <p:spPr>
          <a:xfrm>
            <a:off x="6953098" y="4000500"/>
            <a:ext cx="4329684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collected from a single region, which may not fully represent all conflict zones or government-controlled areas in Syria.</a:t>
            </a:r>
            <a:endParaRPr lang="en-US" sz="1300" dirty="0"/>
          </a:p>
        </p:txBody>
      </p:sp>
      <p:sp>
        <p:nvSpPr>
          <p:cNvPr id="42" name="Shape 32"/>
          <p:cNvSpPr/>
          <p:nvPr/>
        </p:nvSpPr>
        <p:spPr>
          <a:xfrm>
            <a:off x="6581851" y="5009998"/>
            <a:ext cx="228600" cy="228600"/>
          </a:xfrm>
          <a:prstGeom prst="ellipse">
            <a:avLst/>
          </a:prstGeom>
          <a:solidFill>
            <a:srgbClr val="FFF5F5"/>
          </a:solidFill>
          <a:ln/>
        </p:spPr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7"/>
          <a:srcRect t="-1100" b="-1100"/>
          <a:stretch/>
        </p:blipFill>
        <p:spPr>
          <a:xfrm>
            <a:off x="6638544" y="5057546"/>
            <a:ext cx="114300" cy="133502"/>
          </a:xfrm>
          <a:prstGeom prst="rect">
            <a:avLst/>
          </a:prstGeom>
        </p:spPr>
      </p:pic>
      <p:sp>
        <p:nvSpPr>
          <p:cNvPr id="44" name="Shape 33"/>
          <p:cNvSpPr/>
          <p:nvPr/>
        </p:nvSpPr>
        <p:spPr>
          <a:xfrm>
            <a:off x="0" y="7258507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45" name="Shape 34"/>
          <p:cNvSpPr/>
          <p:nvPr/>
        </p:nvSpPr>
        <p:spPr>
          <a:xfrm>
            <a:off x="0" y="7258507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6" name="Text 35"/>
          <p:cNvSpPr txBox="1"/>
          <p:nvPr/>
        </p:nvSpPr>
        <p:spPr>
          <a:xfrm>
            <a:off x="571500" y="7372807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47" name="Text 36"/>
          <p:cNvSpPr txBox="1"/>
          <p:nvPr/>
        </p:nvSpPr>
        <p:spPr>
          <a:xfrm>
            <a:off x="9647834" y="7372807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14364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814364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5704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23798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621" r="-621"/>
          <a:stretch/>
        </p:blipFill>
        <p:spPr>
          <a:xfrm>
            <a:off x="571500" y="485546"/>
            <a:ext cx="409651" cy="323698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123798" y="362102"/>
            <a:ext cx="637245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Recommendations: Individual Level</a:t>
            </a:r>
            <a:endParaRPr lang="en-US" sz="30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47726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71500" y="1514246"/>
            <a:ext cx="476402" cy="476402"/>
          </a:xfrm>
          <a:prstGeom prst="ellipse">
            <a:avLst/>
          </a:prstGeom>
          <a:solidFill>
            <a:srgbClr val="EEF6FF"/>
          </a:solidFill>
          <a:ln w="25400">
            <a:solidFill>
              <a:srgbClr val="0056B3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5002" y="1647749"/>
            <a:ext cx="209398" cy="209398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71500" y="2815438"/>
            <a:ext cx="476402" cy="476402"/>
          </a:xfrm>
          <a:prstGeom prst="ellipse">
            <a:avLst/>
          </a:prstGeom>
          <a:solidFill>
            <a:srgbClr val="EEF6FF"/>
          </a:solidFill>
          <a:ln w="25400">
            <a:solidFill>
              <a:srgbClr val="0056B3"/>
            </a:solidFill>
            <a:prstDash val="solid"/>
          </a:ln>
        </p:spPr>
      </p:sp>
      <p:sp>
        <p:nvSpPr>
          <p:cNvPr id="13" name="Text 9"/>
          <p:cNvSpPr txBox="1"/>
          <p:nvPr/>
        </p:nvSpPr>
        <p:spPr>
          <a:xfrm>
            <a:off x="1238098" y="1552651"/>
            <a:ext cx="3205886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Targeted Awareness Campaigns</a:t>
            </a:r>
            <a:endParaRPr lang="en-US" sz="1600" dirty="0"/>
          </a:p>
        </p:txBody>
      </p:sp>
      <p:sp>
        <p:nvSpPr>
          <p:cNvPr id="14" name="Text 10"/>
          <p:cNvSpPr txBox="1"/>
          <p:nvPr/>
        </p:nvSpPr>
        <p:spPr>
          <a:xfrm>
            <a:off x="1238098" y="5215738"/>
            <a:ext cx="2862986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Family Engagement Strategy</a:t>
            </a:r>
            <a:endParaRPr lang="en-US" sz="1600" dirty="0"/>
          </a:p>
        </p:txBody>
      </p:sp>
      <p:sp>
        <p:nvSpPr>
          <p:cNvPr id="15" name="Text 11"/>
          <p:cNvSpPr txBox="1"/>
          <p:nvPr/>
        </p:nvSpPr>
        <p:spPr>
          <a:xfrm>
            <a:off x="1238098" y="1904695"/>
            <a:ext cx="531083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Launch intensive mass media and social media initiatives tailored to local cultural contexts to normalize breast health discussions and symptom recognition.</a:t>
            </a:r>
            <a:endParaRPr lang="en-US" sz="13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676656" y="2948940"/>
            <a:ext cx="267005" cy="20939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571500" y="4116629"/>
            <a:ext cx="476402" cy="476402"/>
          </a:xfrm>
          <a:prstGeom prst="ellipse">
            <a:avLst/>
          </a:prstGeom>
          <a:solidFill>
            <a:srgbClr val="EEF6FF"/>
          </a:solidFill>
          <a:ln w="25400">
            <a:solidFill>
              <a:srgbClr val="0056B3"/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571500" y="5178247"/>
            <a:ext cx="476402" cy="476402"/>
          </a:xfrm>
          <a:prstGeom prst="ellipse">
            <a:avLst/>
          </a:prstGeom>
          <a:solidFill>
            <a:srgbClr val="EEF6FF"/>
          </a:solidFill>
          <a:ln w="25400">
            <a:solidFill>
              <a:srgbClr val="0056B3"/>
            </a:solidFill>
            <a:prstDash val="solid"/>
          </a:ln>
        </p:spPr>
      </p:sp>
      <p:sp>
        <p:nvSpPr>
          <p:cNvPr id="19" name="Text 14"/>
          <p:cNvSpPr txBox="1"/>
          <p:nvPr/>
        </p:nvSpPr>
        <p:spPr>
          <a:xfrm>
            <a:off x="1238098" y="2853842"/>
            <a:ext cx="3243377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Community Education &amp; Training</a:t>
            </a:r>
            <a:endParaRPr lang="en-US" sz="1600" dirty="0"/>
          </a:p>
        </p:txBody>
      </p:sp>
      <p:sp>
        <p:nvSpPr>
          <p:cNvPr id="20" name="Text 15"/>
          <p:cNvSpPr txBox="1"/>
          <p:nvPr/>
        </p:nvSpPr>
        <p:spPr>
          <a:xfrm>
            <a:off x="1238098" y="3205886"/>
            <a:ext cx="539678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breast self-exam training programs and community health sessions, utilizing simplified, illustrated guides for low-literacy populations.</a:t>
            </a:r>
            <a:endParaRPr lang="en-US" sz="13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5002" y="4250131"/>
            <a:ext cx="209398" cy="209398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238098" y="4155034"/>
            <a:ext cx="3471977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Psychosocial Support Mechanisms</a:t>
            </a:r>
            <a:endParaRPr lang="en-US" sz="1600" dirty="0"/>
          </a:p>
        </p:txBody>
      </p:sp>
      <p:sp>
        <p:nvSpPr>
          <p:cNvPr id="23" name="Text 17"/>
          <p:cNvSpPr txBox="1"/>
          <p:nvPr/>
        </p:nvSpPr>
        <p:spPr>
          <a:xfrm>
            <a:off x="1238098" y="4507078"/>
            <a:ext cx="560618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counseling services and survivor support groups to directly address psychological barriers like denial, fear of diagnosis, and anxiety.</a:t>
            </a:r>
            <a:endParaRPr lang="en-US" sz="13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l="-1004" r="-1004"/>
          <a:stretch/>
        </p:blipFill>
        <p:spPr>
          <a:xfrm>
            <a:off x="676656" y="5311750"/>
            <a:ext cx="267005" cy="209398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1238098" y="5568696"/>
            <a:ext cx="535838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Actively engage spouses and family members in education efforts to strengthen the domestic support system and encourage early help-seeking behaviors.</a:t>
            </a:r>
            <a:endParaRPr lang="en-US" sz="1300" dirty="0"/>
          </a:p>
        </p:txBody>
      </p:sp>
      <p:sp>
        <p:nvSpPr>
          <p:cNvPr id="26" name="Shape 19"/>
          <p:cNvSpPr/>
          <p:nvPr/>
        </p:nvSpPr>
        <p:spPr>
          <a:xfrm>
            <a:off x="571500" y="6202376"/>
            <a:ext cx="6172200" cy="800100"/>
          </a:xfrm>
          <a:prstGeom prst="roundRect">
            <a:avLst>
              <a:gd name="adj" fmla="val 10884"/>
            </a:avLst>
          </a:prstGeom>
          <a:solidFill>
            <a:srgbClr val="0056B3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05" y="6408114"/>
            <a:ext cx="228600" cy="228600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1137834" y="6306618"/>
            <a:ext cx="53391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Goal: Empower women to overcome fear and seek care immediately upon symptom discovery.</a:t>
            </a:r>
            <a:endParaRPr lang="en-US" sz="1300" dirty="0"/>
          </a:p>
        </p:txBody>
      </p:sp>
      <p:sp>
        <p:nvSpPr>
          <p:cNvPr id="29" name="Shape 21"/>
          <p:cNvSpPr/>
          <p:nvPr/>
        </p:nvSpPr>
        <p:spPr>
          <a:xfrm>
            <a:off x="7315200" y="1133856"/>
            <a:ext cx="4876495" cy="6629400"/>
          </a:xfrm>
          <a:prstGeom prst="rect">
            <a:avLst/>
          </a:prstGeom>
          <a:solidFill>
            <a:srgbClr val="E6F2FF"/>
          </a:solidFill>
          <a:ln/>
        </p:spPr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>
            <a:alphaModFix amt="95000"/>
          </a:blip>
          <a:srcRect l="5223" r="5223"/>
          <a:stretch/>
        </p:blipFill>
        <p:spPr>
          <a:xfrm>
            <a:off x="7167982" y="228600"/>
            <a:ext cx="4876495" cy="6629400"/>
          </a:xfrm>
          <a:prstGeom prst="rect">
            <a:avLst/>
          </a:prstGeom>
        </p:spPr>
      </p:pic>
      <p:sp>
        <p:nvSpPr>
          <p:cNvPr id="31" name="Shape 22"/>
          <p:cNvSpPr/>
          <p:nvPr/>
        </p:nvSpPr>
        <p:spPr>
          <a:xfrm>
            <a:off x="7315200" y="7241134"/>
            <a:ext cx="4876495" cy="514807"/>
          </a:xfrm>
          <a:prstGeom prst="rect">
            <a:avLst/>
          </a:prstGeom>
          <a:solidFill>
            <a:srgbClr val="003366">
              <a:alpha val="85000"/>
            </a:srgbClr>
          </a:solidFill>
          <a:ln/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/>
          <a:srcRect t="-100" b="-100"/>
          <a:stretch/>
        </p:blipFill>
        <p:spPr>
          <a:xfrm>
            <a:off x="7601407" y="7413041"/>
            <a:ext cx="114300" cy="152705"/>
          </a:xfrm>
          <a:prstGeom prst="rect">
            <a:avLst/>
          </a:prstGeom>
        </p:spPr>
      </p:pic>
      <p:sp>
        <p:nvSpPr>
          <p:cNvPr id="33" name="Text 23"/>
          <p:cNvSpPr txBox="1"/>
          <p:nvPr/>
        </p:nvSpPr>
        <p:spPr>
          <a:xfrm>
            <a:off x="7791602" y="7402982"/>
            <a:ext cx="25338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Education is the first line of defense</a:t>
            </a:r>
            <a:endParaRPr lang="en-US" sz="1200" dirty="0"/>
          </a:p>
        </p:txBody>
      </p:sp>
      <p:sp>
        <p:nvSpPr>
          <p:cNvPr id="34" name="Shape 24"/>
          <p:cNvSpPr/>
          <p:nvPr/>
        </p:nvSpPr>
        <p:spPr>
          <a:xfrm>
            <a:off x="0" y="7755941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5" name="Shape 25"/>
          <p:cNvSpPr/>
          <p:nvPr/>
        </p:nvSpPr>
        <p:spPr>
          <a:xfrm>
            <a:off x="0" y="7755941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6" name="Text 26"/>
          <p:cNvSpPr txBox="1"/>
          <p:nvPr/>
        </p:nvSpPr>
        <p:spPr>
          <a:xfrm>
            <a:off x="571500" y="7870241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7" name="Text 27"/>
          <p:cNvSpPr txBox="1"/>
          <p:nvPr/>
        </p:nvSpPr>
        <p:spPr>
          <a:xfrm>
            <a:off x="9647834" y="7870241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1628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81628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378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045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7" r="-27"/>
          <a:stretch/>
        </p:blipFill>
        <p:spPr>
          <a:xfrm>
            <a:off x="571500" y="442570"/>
            <a:ext cx="428854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143000" y="381305"/>
            <a:ext cx="6291986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Recommendations: System Level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1480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1114654"/>
            <a:ext cx="4876495" cy="66678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11" name="Shape 8"/>
          <p:cNvSpPr/>
          <p:nvPr/>
        </p:nvSpPr>
        <p:spPr>
          <a:xfrm>
            <a:off x="4838090" y="1114654"/>
            <a:ext cx="38405" cy="6667805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13714" r="13714"/>
          <a:stretch/>
        </p:blipFill>
        <p:spPr>
          <a:xfrm>
            <a:off x="0" y="1114654"/>
            <a:ext cx="4839005" cy="666780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0" y="1114654"/>
            <a:ext cx="4839005" cy="6667805"/>
          </a:xfrm>
          <a:prstGeom prst="rect">
            <a:avLst/>
          </a:prstGeom>
          <a:solidFill>
            <a:srgbClr val="003366">
              <a:alpha val="2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295351" y="3876599"/>
            <a:ext cx="3409798" cy="571500"/>
          </a:xfrm>
          <a:prstGeom prst="roundRect">
            <a:avLst>
              <a:gd name="adj" fmla="val 10667"/>
            </a:avLst>
          </a:prstGeom>
          <a:solidFill>
            <a:srgbClr val="0056B3">
              <a:alpha val="90000"/>
            </a:srgbClr>
          </a:solidFill>
          <a:ln/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Text 11"/>
          <p:cNvSpPr txBox="1"/>
          <p:nvPr/>
        </p:nvSpPr>
        <p:spPr>
          <a:xfrm>
            <a:off x="480863" y="3991356"/>
            <a:ext cx="31053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Strengthening Infrastructure</a:t>
            </a:r>
            <a:endParaRPr lang="en-US" sz="1800" dirty="0"/>
          </a:p>
        </p:txBody>
      </p:sp>
      <p:sp>
        <p:nvSpPr>
          <p:cNvPr id="16" name="Shape 12"/>
          <p:cNvSpPr/>
          <p:nvPr/>
        </p:nvSpPr>
        <p:spPr>
          <a:xfrm>
            <a:off x="4876495" y="1114654"/>
            <a:ext cx="7315200" cy="666780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5447995" y="1495044"/>
            <a:ext cx="6172200" cy="1190549"/>
          </a:xfrm>
          <a:prstGeom prst="roundRect">
            <a:avLst>
              <a:gd name="adj" fmla="val 4916"/>
            </a:avLst>
          </a:prstGeom>
          <a:solidFill>
            <a:srgbClr val="FDFDFE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47995" y="1495044"/>
            <a:ext cx="38405" cy="1190549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9" name="Shape 15"/>
          <p:cNvSpPr/>
          <p:nvPr/>
        </p:nvSpPr>
        <p:spPr>
          <a:xfrm>
            <a:off x="5447995" y="2971800"/>
            <a:ext cx="6172200" cy="1190549"/>
          </a:xfrm>
          <a:prstGeom prst="roundRect">
            <a:avLst>
              <a:gd name="adj" fmla="val 4916"/>
            </a:avLst>
          </a:prstGeom>
          <a:solidFill>
            <a:srgbClr val="FDFDFE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5447995" y="2971800"/>
            <a:ext cx="38405" cy="1190549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1" name="Shape 17"/>
          <p:cNvSpPr/>
          <p:nvPr/>
        </p:nvSpPr>
        <p:spPr>
          <a:xfrm>
            <a:off x="5447995" y="5838443"/>
            <a:ext cx="6172200" cy="1190549"/>
          </a:xfrm>
          <a:prstGeom prst="roundRect">
            <a:avLst>
              <a:gd name="adj" fmla="val 4916"/>
            </a:avLst>
          </a:prstGeom>
          <a:solidFill>
            <a:srgbClr val="FDFDFE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5447995" y="5924398"/>
            <a:ext cx="38405" cy="1190549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3" name="Shape 19"/>
          <p:cNvSpPr/>
          <p:nvPr/>
        </p:nvSpPr>
        <p:spPr>
          <a:xfrm>
            <a:off x="5629046" y="1676095"/>
            <a:ext cx="428854" cy="428854"/>
          </a:xfrm>
          <a:prstGeom prst="ellipse">
            <a:avLst/>
          </a:prstGeom>
          <a:solidFill>
            <a:srgbClr val="E6F0FF"/>
          </a:solidFill>
          <a:ln/>
        </p:spPr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29630" y="1776679"/>
            <a:ext cx="228600" cy="228600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5447995" y="4448556"/>
            <a:ext cx="6172200" cy="1190549"/>
          </a:xfrm>
          <a:prstGeom prst="roundRect">
            <a:avLst>
              <a:gd name="adj" fmla="val 4916"/>
            </a:avLst>
          </a:prstGeom>
          <a:solidFill>
            <a:srgbClr val="FDFDFE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5447995" y="4448556"/>
            <a:ext cx="38405" cy="1190549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7" name="Shape 22"/>
          <p:cNvSpPr/>
          <p:nvPr/>
        </p:nvSpPr>
        <p:spPr>
          <a:xfrm>
            <a:off x="5629046" y="3152851"/>
            <a:ext cx="428854" cy="428854"/>
          </a:xfrm>
          <a:prstGeom prst="ellipse">
            <a:avLst/>
          </a:prstGeom>
          <a:solidFill>
            <a:srgbClr val="E6F0FF"/>
          </a:solidFill>
          <a:ln/>
        </p:spPr>
      </p:sp>
      <p:sp>
        <p:nvSpPr>
          <p:cNvPr id="28" name="Shape 23"/>
          <p:cNvSpPr/>
          <p:nvPr/>
        </p:nvSpPr>
        <p:spPr>
          <a:xfrm>
            <a:off x="5625172" y="5752488"/>
            <a:ext cx="428854" cy="428854"/>
          </a:xfrm>
          <a:prstGeom prst="ellipse">
            <a:avLst/>
          </a:prstGeom>
          <a:solidFill>
            <a:srgbClr val="E6F0FF"/>
          </a:solidFill>
          <a:ln/>
        </p:spPr>
      </p:sp>
      <p:sp>
        <p:nvSpPr>
          <p:cNvPr id="29" name="Text 24"/>
          <p:cNvSpPr txBox="1"/>
          <p:nvPr/>
        </p:nvSpPr>
        <p:spPr>
          <a:xfrm>
            <a:off x="6248095" y="1676095"/>
            <a:ext cx="256763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Diagnostic Capacity</a:t>
            </a:r>
            <a:endParaRPr lang="en-US" sz="1600" dirty="0"/>
          </a:p>
        </p:txBody>
      </p:sp>
      <p:sp>
        <p:nvSpPr>
          <p:cNvPr id="30" name="Text 25"/>
          <p:cNvSpPr txBox="1"/>
          <p:nvPr/>
        </p:nvSpPr>
        <p:spPr>
          <a:xfrm>
            <a:off x="6248095" y="3152851"/>
            <a:ext cx="2691079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Human Resources</a:t>
            </a:r>
            <a:endParaRPr lang="en-US" sz="1600" dirty="0"/>
          </a:p>
        </p:txBody>
      </p:sp>
      <p:sp>
        <p:nvSpPr>
          <p:cNvPr id="31" name="Text 26"/>
          <p:cNvSpPr txBox="1"/>
          <p:nvPr/>
        </p:nvSpPr>
        <p:spPr>
          <a:xfrm>
            <a:off x="6248095" y="4629607"/>
            <a:ext cx="2100377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Streamline Referrals</a:t>
            </a:r>
            <a:endParaRPr lang="en-US" sz="1600" dirty="0"/>
          </a:p>
        </p:txBody>
      </p:sp>
      <p:sp>
        <p:nvSpPr>
          <p:cNvPr id="32" name="Text 27"/>
          <p:cNvSpPr txBox="1"/>
          <p:nvPr/>
        </p:nvSpPr>
        <p:spPr>
          <a:xfrm>
            <a:off x="6248095" y="2057400"/>
            <a:ext cx="459668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mammography and ultrasound hubs and develop interventional radiology services to reduce travel burdens.</a:t>
            </a:r>
            <a:endParaRPr lang="en-US" sz="1300" dirty="0"/>
          </a:p>
        </p:txBody>
      </p:sp>
      <p:pic>
        <p:nvPicPr>
          <p:cNvPr id="33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5743346" y="3252521"/>
            <a:ext cx="200254" cy="228600"/>
          </a:xfrm>
          <a:prstGeom prst="rect">
            <a:avLst/>
          </a:prstGeom>
        </p:spPr>
      </p:pic>
      <p:sp>
        <p:nvSpPr>
          <p:cNvPr id="34" name="Shape 28"/>
          <p:cNvSpPr/>
          <p:nvPr/>
        </p:nvSpPr>
        <p:spPr>
          <a:xfrm>
            <a:off x="5629046" y="4629607"/>
            <a:ext cx="428854" cy="428854"/>
          </a:xfrm>
          <a:prstGeom prst="ellipse">
            <a:avLst/>
          </a:prstGeom>
          <a:solidFill>
            <a:srgbClr val="E6F0FF"/>
          </a:solidFill>
          <a:ln/>
        </p:spPr>
      </p:sp>
      <p:sp>
        <p:nvSpPr>
          <p:cNvPr id="35" name="Text 29"/>
          <p:cNvSpPr txBox="1"/>
          <p:nvPr/>
        </p:nvSpPr>
        <p:spPr>
          <a:xfrm>
            <a:off x="6248095" y="3534156"/>
            <a:ext cx="47585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CME programs and training for oncology nurses, surgeons, radiologists, and pathologists to retain local talent.</a:t>
            </a:r>
            <a:endParaRPr lang="en-US" sz="1300" dirty="0"/>
          </a:p>
        </p:txBody>
      </p:sp>
      <p:pic>
        <p:nvPicPr>
          <p:cNvPr id="3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29630" y="4729277"/>
            <a:ext cx="228600" cy="228600"/>
          </a:xfrm>
          <a:prstGeom prst="rect">
            <a:avLst/>
          </a:prstGeom>
        </p:spPr>
      </p:pic>
      <p:sp>
        <p:nvSpPr>
          <p:cNvPr id="37" name="Text 30"/>
          <p:cNvSpPr txBox="1"/>
          <p:nvPr/>
        </p:nvSpPr>
        <p:spPr>
          <a:xfrm>
            <a:off x="6248095" y="5009998"/>
            <a:ext cx="507217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standardized protocols to fast-track suspicious cases and reduce waiting queues between diagnosis and treatment.</a:t>
            </a:r>
            <a:endParaRPr lang="en-US" sz="1300" dirty="0"/>
          </a:p>
        </p:txBody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rcRect l="-57" r="-57"/>
          <a:stretch/>
        </p:blipFill>
        <p:spPr>
          <a:xfrm>
            <a:off x="5743346" y="5874794"/>
            <a:ext cx="200254" cy="228600"/>
          </a:xfrm>
          <a:prstGeom prst="rect">
            <a:avLst/>
          </a:prstGeom>
        </p:spPr>
      </p:pic>
      <p:sp>
        <p:nvSpPr>
          <p:cNvPr id="39" name="Text 31"/>
          <p:cNvSpPr txBox="1"/>
          <p:nvPr/>
        </p:nvSpPr>
        <p:spPr>
          <a:xfrm>
            <a:off x="6248095" y="5825185"/>
            <a:ext cx="2319833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Enhance Data Systems</a:t>
            </a:r>
            <a:endParaRPr lang="en-US" sz="1600" dirty="0"/>
          </a:p>
        </p:txBody>
      </p:sp>
      <p:sp>
        <p:nvSpPr>
          <p:cNvPr id="40" name="Text 32"/>
          <p:cNvSpPr txBox="1"/>
          <p:nvPr/>
        </p:nvSpPr>
        <p:spPr>
          <a:xfrm>
            <a:off x="6172200" y="6168999"/>
            <a:ext cx="509137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a unified cancer registry and conduct regular audits of delay times to monitor system performance.</a:t>
            </a:r>
            <a:endParaRPr lang="en-US" sz="1300" dirty="0"/>
          </a:p>
        </p:txBody>
      </p:sp>
      <p:sp>
        <p:nvSpPr>
          <p:cNvPr id="41" name="Shape 33"/>
          <p:cNvSpPr/>
          <p:nvPr/>
        </p:nvSpPr>
        <p:spPr>
          <a:xfrm>
            <a:off x="0" y="7781544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42" name="Shape 34"/>
          <p:cNvSpPr/>
          <p:nvPr/>
        </p:nvSpPr>
        <p:spPr>
          <a:xfrm>
            <a:off x="0" y="7781544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3" name="Text 35"/>
          <p:cNvSpPr txBox="1"/>
          <p:nvPr/>
        </p:nvSpPr>
        <p:spPr>
          <a:xfrm>
            <a:off x="571500" y="7895844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44" name="Text 36"/>
          <p:cNvSpPr txBox="1"/>
          <p:nvPr/>
        </p:nvSpPr>
        <p:spPr>
          <a:xfrm>
            <a:off x="9647834" y="7895844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50539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505395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96194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028700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37998"/>
            <a:ext cx="323698" cy="323698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37844" y="314554"/>
            <a:ext cx="5763463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Recommendations: Policy Level</a:t>
            </a:r>
            <a:endParaRPr lang="en-US" sz="30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0017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71500" y="1457554"/>
            <a:ext cx="428854" cy="428854"/>
          </a:xfrm>
          <a:prstGeom prst="ellipse">
            <a:avLst/>
          </a:prstGeom>
          <a:solidFill>
            <a:srgbClr val="EEF6F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461" r="-461"/>
          <a:stretch/>
        </p:blipFill>
        <p:spPr>
          <a:xfrm>
            <a:off x="666598" y="1567282"/>
            <a:ext cx="237744" cy="209398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71500" y="2957170"/>
            <a:ext cx="428854" cy="428854"/>
          </a:xfrm>
          <a:prstGeom prst="ellipse">
            <a:avLst/>
          </a:prstGeom>
          <a:solidFill>
            <a:srgbClr val="EEF6FF"/>
          </a:solidFill>
          <a:ln/>
        </p:spPr>
      </p:sp>
      <p:sp>
        <p:nvSpPr>
          <p:cNvPr id="13" name="Shape 9"/>
          <p:cNvSpPr/>
          <p:nvPr/>
        </p:nvSpPr>
        <p:spPr>
          <a:xfrm>
            <a:off x="571500" y="4457700"/>
            <a:ext cx="428854" cy="428854"/>
          </a:xfrm>
          <a:prstGeom prst="ellipse">
            <a:avLst/>
          </a:prstGeom>
          <a:solidFill>
            <a:srgbClr val="EEF6FF"/>
          </a:solidFill>
          <a:ln/>
        </p:spPr>
      </p:sp>
      <p:sp>
        <p:nvSpPr>
          <p:cNvPr id="14" name="Shape 10"/>
          <p:cNvSpPr/>
          <p:nvPr/>
        </p:nvSpPr>
        <p:spPr>
          <a:xfrm>
            <a:off x="1190549" y="1800454"/>
            <a:ext cx="2276856" cy="9144"/>
          </a:xfrm>
          <a:prstGeom prst="rect">
            <a:avLst/>
          </a:prstGeom>
          <a:solidFill>
            <a:srgbClr val="CBDBE6"/>
          </a:solidFill>
          <a:ln/>
        </p:spPr>
      </p:sp>
      <p:sp>
        <p:nvSpPr>
          <p:cNvPr id="15" name="Shape 11"/>
          <p:cNvSpPr/>
          <p:nvPr/>
        </p:nvSpPr>
        <p:spPr>
          <a:xfrm>
            <a:off x="1190549" y="3300984"/>
            <a:ext cx="3276295" cy="9144"/>
          </a:xfrm>
          <a:prstGeom prst="rect">
            <a:avLst/>
          </a:prstGeom>
          <a:solidFill>
            <a:srgbClr val="CBDBE6"/>
          </a:solidFill>
          <a:ln/>
        </p:spPr>
      </p:sp>
      <p:sp>
        <p:nvSpPr>
          <p:cNvPr id="16" name="Text 12"/>
          <p:cNvSpPr txBox="1"/>
          <p:nvPr/>
        </p:nvSpPr>
        <p:spPr>
          <a:xfrm>
            <a:off x="1190549" y="1457554"/>
            <a:ext cx="24487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Sustainable Financing</a:t>
            </a:r>
            <a:endParaRPr lang="en-US" sz="1800" dirty="0"/>
          </a:p>
        </p:txBody>
      </p:sp>
      <p:sp>
        <p:nvSpPr>
          <p:cNvPr id="17" name="Text 13"/>
          <p:cNvSpPr txBox="1"/>
          <p:nvPr/>
        </p:nvSpPr>
        <p:spPr>
          <a:xfrm>
            <a:off x="1190549" y="1886407"/>
            <a:ext cx="5555894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Secure long-term operational budgets, establish strategic donor partnerships, and implement free or discounted treatment schemes to remove financial barriers for patients.</a:t>
            </a:r>
            <a:endParaRPr lang="en-US" sz="14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t="-600" b="-600"/>
          <a:stretch/>
        </p:blipFill>
        <p:spPr>
          <a:xfrm>
            <a:off x="694944" y="3066898"/>
            <a:ext cx="181051" cy="209398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1190549" y="4800600"/>
            <a:ext cx="2085746" cy="9144"/>
          </a:xfrm>
          <a:prstGeom prst="rect">
            <a:avLst/>
          </a:prstGeom>
          <a:solidFill>
            <a:srgbClr val="CBDBE6"/>
          </a:solidFill>
          <a:ln/>
        </p:spPr>
      </p:sp>
      <p:sp>
        <p:nvSpPr>
          <p:cNvPr id="20" name="Text 15"/>
          <p:cNvSpPr txBox="1"/>
          <p:nvPr/>
        </p:nvSpPr>
        <p:spPr>
          <a:xfrm>
            <a:off x="1190549" y="2957170"/>
            <a:ext cx="34482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National Strategy &amp; Governance</a:t>
            </a:r>
            <a:endParaRPr lang="en-US" sz="1800" dirty="0"/>
          </a:p>
        </p:txBody>
      </p:sp>
      <p:sp>
        <p:nvSpPr>
          <p:cNvPr id="21" name="Text 16"/>
          <p:cNvSpPr txBox="1"/>
          <p:nvPr/>
        </p:nvSpPr>
        <p:spPr>
          <a:xfrm>
            <a:off x="1190549" y="4457700"/>
            <a:ext cx="2257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Regional Integration</a:t>
            </a:r>
            <a:endParaRPr lang="en-US" sz="1800" dirty="0"/>
          </a:p>
        </p:txBody>
      </p:sp>
      <p:sp>
        <p:nvSpPr>
          <p:cNvPr id="22" name="Text 17"/>
          <p:cNvSpPr txBox="1"/>
          <p:nvPr/>
        </p:nvSpPr>
        <p:spPr>
          <a:xfrm>
            <a:off x="1190549" y="3386023"/>
            <a:ext cx="5584241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 comprehensive cancer control plan including organized screening programs, standardized clinical pathways, and mandatory MDT governance for quality assurance.</a:t>
            </a:r>
            <a:endParaRPr lang="en-US" sz="140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l="-1004" r="-1004"/>
          <a:stretch/>
        </p:blipFill>
        <p:spPr>
          <a:xfrm>
            <a:off x="652882" y="4567428"/>
            <a:ext cx="267005" cy="209398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1190549" y="4886554"/>
            <a:ext cx="5650992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 collaboration with Damascus tertiary centers, establish formal cross-border referral channels, and implement shared training programs and tele-tumor boards.</a:t>
            </a:r>
            <a:endParaRPr lang="en-US" sz="1400" dirty="0"/>
          </a:p>
        </p:txBody>
      </p:sp>
      <p:sp>
        <p:nvSpPr>
          <p:cNvPr id="25" name="Shape 19"/>
          <p:cNvSpPr/>
          <p:nvPr/>
        </p:nvSpPr>
        <p:spPr>
          <a:xfrm>
            <a:off x="571500" y="6062472"/>
            <a:ext cx="6172200" cy="685800"/>
          </a:xfrm>
          <a:prstGeom prst="rect">
            <a:avLst/>
          </a:prstGeom>
          <a:solidFill>
            <a:srgbClr val="EEF6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71500" y="6062472"/>
            <a:ext cx="57607" cy="685800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t="-964" b="-964"/>
          <a:stretch/>
        </p:blipFill>
        <p:spPr>
          <a:xfrm>
            <a:off x="866851" y="6302959"/>
            <a:ext cx="171907" cy="200254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1152144" y="6253582"/>
            <a:ext cx="499902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Goal: A unified, resilient national oncology framework.</a:t>
            </a:r>
            <a:endParaRPr lang="en-US" sz="1500" dirty="0"/>
          </a:p>
        </p:txBody>
      </p:sp>
      <p:sp>
        <p:nvSpPr>
          <p:cNvPr id="29" name="Shape 22"/>
          <p:cNvSpPr/>
          <p:nvPr/>
        </p:nvSpPr>
        <p:spPr>
          <a:xfrm>
            <a:off x="7315200" y="1037844"/>
            <a:ext cx="4876495" cy="6086246"/>
          </a:xfrm>
          <a:prstGeom prst="rect">
            <a:avLst/>
          </a:prstGeom>
          <a:solidFill>
            <a:srgbClr val="E6F2FF"/>
          </a:solidFill>
          <a:ln/>
        </p:spPr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>
            <a:alphaModFix amt="95000"/>
          </a:blip>
          <a:srcRect l="9938" r="9938"/>
          <a:stretch/>
        </p:blipFill>
        <p:spPr>
          <a:xfrm>
            <a:off x="7355433" y="959318"/>
            <a:ext cx="4876495" cy="6086246"/>
          </a:xfrm>
          <a:prstGeom prst="rect">
            <a:avLst/>
          </a:prstGeom>
        </p:spPr>
      </p:pic>
      <p:sp>
        <p:nvSpPr>
          <p:cNvPr id="31" name="Shape 23"/>
          <p:cNvSpPr/>
          <p:nvPr/>
        </p:nvSpPr>
        <p:spPr>
          <a:xfrm>
            <a:off x="7251649" y="5314493"/>
            <a:ext cx="4876495" cy="514807"/>
          </a:xfrm>
          <a:prstGeom prst="rect">
            <a:avLst/>
          </a:prstGeom>
          <a:solidFill>
            <a:srgbClr val="003366">
              <a:alpha val="85000"/>
            </a:srgbClr>
          </a:solidFill>
          <a:ln/>
        </p:spPr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7516368" y="5525070"/>
            <a:ext cx="190195" cy="15270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7867498" y="5509028"/>
            <a:ext cx="20098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Integrated National Strategy</a:t>
            </a:r>
            <a:endParaRPr lang="en-US" sz="1200" dirty="0"/>
          </a:p>
        </p:txBody>
      </p:sp>
      <p:sp>
        <p:nvSpPr>
          <p:cNvPr id="34" name="Shape 25"/>
          <p:cNvSpPr/>
          <p:nvPr/>
        </p:nvSpPr>
        <p:spPr>
          <a:xfrm>
            <a:off x="0" y="7125005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5" name="Shape 26"/>
          <p:cNvSpPr/>
          <p:nvPr/>
        </p:nvSpPr>
        <p:spPr>
          <a:xfrm>
            <a:off x="0" y="712500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6" name="Text 27"/>
          <p:cNvSpPr txBox="1"/>
          <p:nvPr/>
        </p:nvSpPr>
        <p:spPr>
          <a:xfrm>
            <a:off x="571500" y="7239305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7" name="Text 28"/>
          <p:cNvSpPr txBox="1"/>
          <p:nvPr/>
        </p:nvSpPr>
        <p:spPr>
          <a:xfrm>
            <a:off x="9647834" y="7239305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79195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8791956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8630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53058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90118"/>
            <a:ext cx="342900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57046" y="362102"/>
            <a:ext cx="4329684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Background &amp; Context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62356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9846" y="1733702"/>
            <a:ext cx="228600" cy="2286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1047902" y="1676095"/>
            <a:ext cx="16294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Burden</a:t>
            </a:r>
            <a:endParaRPr lang="en-US" sz="1800" dirty="0"/>
          </a:p>
        </p:txBody>
      </p:sp>
      <p:sp>
        <p:nvSpPr>
          <p:cNvPr id="12" name="Text 8"/>
          <p:cNvSpPr txBox="1"/>
          <p:nvPr/>
        </p:nvSpPr>
        <p:spPr>
          <a:xfrm>
            <a:off x="1047902" y="2085746"/>
            <a:ext cx="4905756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Breast cancer remains the most common cancer among women worldwide, where early diagnosis is the critical determinant for survival rates and treatment success.</a:t>
            </a:r>
            <a:endParaRPr lang="en-US" sz="15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846" y="3247949"/>
            <a:ext cx="228600" cy="2286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047902" y="3191256"/>
            <a:ext cx="26106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Challenge in LMICs</a:t>
            </a:r>
            <a:endParaRPr lang="en-US" sz="1800" dirty="0"/>
          </a:p>
        </p:txBody>
      </p:sp>
      <p:sp>
        <p:nvSpPr>
          <p:cNvPr id="15" name="Text 10"/>
          <p:cNvSpPr txBox="1"/>
          <p:nvPr/>
        </p:nvSpPr>
        <p:spPr>
          <a:xfrm>
            <a:off x="1047902" y="3600907"/>
            <a:ext cx="5020056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Low- and Middle-Income Countries face persistent diagnostic delays due to severe resource constraints, lack of screening programs, and limited awareness.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9846" y="4762195"/>
            <a:ext cx="228600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047902" y="4705502"/>
            <a:ext cx="26481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Conflict-Affected Zones</a:t>
            </a:r>
            <a:endParaRPr lang="en-US" sz="1800" dirty="0"/>
          </a:p>
        </p:txBody>
      </p:sp>
      <p:sp>
        <p:nvSpPr>
          <p:cNvPr id="18" name="Text 12"/>
          <p:cNvSpPr txBox="1"/>
          <p:nvPr/>
        </p:nvSpPr>
        <p:spPr>
          <a:xfrm>
            <a:off x="1047902" y="5115154"/>
            <a:ext cx="522031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regions like Northwest Syria, the situation is exacerbated by active conflict, displacement, fragile health infrastructure, and disrupted access to essential care.</a:t>
            </a:r>
            <a:endParaRPr lang="en-US" sz="1500" dirty="0"/>
          </a:p>
        </p:txBody>
      </p:sp>
      <p:sp>
        <p:nvSpPr>
          <p:cNvPr id="19" name="Shape 13"/>
          <p:cNvSpPr/>
          <p:nvPr/>
        </p:nvSpPr>
        <p:spPr>
          <a:xfrm>
            <a:off x="542704" y="6120079"/>
            <a:ext cx="5562295" cy="1324051"/>
          </a:xfrm>
          <a:prstGeom prst="rect">
            <a:avLst/>
          </a:prstGeom>
          <a:solidFill>
            <a:srgbClr val="EEF6FF"/>
          </a:solidFill>
          <a:ln/>
        </p:spPr>
      </p:sp>
      <p:sp>
        <p:nvSpPr>
          <p:cNvPr id="20" name="Shape 14"/>
          <p:cNvSpPr/>
          <p:nvPr/>
        </p:nvSpPr>
        <p:spPr>
          <a:xfrm>
            <a:off x="571500" y="6372454"/>
            <a:ext cx="47549" cy="13240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1" name="Text 15"/>
          <p:cNvSpPr txBox="1"/>
          <p:nvPr/>
        </p:nvSpPr>
        <p:spPr>
          <a:xfrm>
            <a:off x="809244" y="6053328"/>
            <a:ext cx="5148986" cy="86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Goal: To provide context-specific evidence that informs actionable strategies for improving early detection in this unique humanitarian setting.</a:t>
            </a: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6705295" y="1162202"/>
            <a:ext cx="5486400" cy="7248449"/>
          </a:xfrm>
          <a:prstGeom prst="rect">
            <a:avLst/>
          </a:prstGeom>
          <a:solidFill>
            <a:srgbClr val="E6F2FF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>
            <a:alphaModFix amt="90000"/>
          </a:blip>
          <a:srcRect l="12155" r="12155"/>
          <a:stretch/>
        </p:blipFill>
        <p:spPr>
          <a:xfrm>
            <a:off x="6705295" y="1162202"/>
            <a:ext cx="5486400" cy="7248449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6705295" y="7895844"/>
            <a:ext cx="5486400" cy="514807"/>
          </a:xfrm>
          <a:prstGeom prst="rect">
            <a:avLst/>
          </a:prstGeom>
          <a:solidFill>
            <a:srgbClr val="003366">
              <a:alpha val="80000"/>
            </a:srgbClr>
          </a:solidFill>
          <a:ln/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6991502" y="8067751"/>
            <a:ext cx="133502" cy="152705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7200900" y="8058607"/>
            <a:ext cx="18955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detection saves lives</a:t>
            </a:r>
            <a:endParaRPr lang="en-US" sz="1200" dirty="0"/>
          </a:p>
        </p:txBody>
      </p:sp>
      <p:sp>
        <p:nvSpPr>
          <p:cNvPr id="27" name="Shape 19"/>
          <p:cNvSpPr/>
          <p:nvPr/>
        </p:nvSpPr>
        <p:spPr>
          <a:xfrm>
            <a:off x="0" y="8410651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28" name="Shape 20"/>
          <p:cNvSpPr/>
          <p:nvPr/>
        </p:nvSpPr>
        <p:spPr>
          <a:xfrm>
            <a:off x="0" y="8410651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9" name="Text 21"/>
          <p:cNvSpPr txBox="1"/>
          <p:nvPr/>
        </p:nvSpPr>
        <p:spPr>
          <a:xfrm>
            <a:off x="571500" y="8524951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0" name="Text 22"/>
          <p:cNvSpPr txBox="1"/>
          <p:nvPr/>
        </p:nvSpPr>
        <p:spPr>
          <a:xfrm>
            <a:off x="9647834" y="8524951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7759" b="775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1E3C">
              <a:alpha val="85000"/>
            </a:srgbClr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80000"/>
          </a:blip>
          <a:srcRect l="-469" r="-469"/>
          <a:stretch/>
        </p:blipFill>
        <p:spPr>
          <a:xfrm>
            <a:off x="5843930" y="381305"/>
            <a:ext cx="504749" cy="571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466698" y="1133856"/>
            <a:ext cx="9611258" cy="1800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"From Northwest Syria to Damascus, and from Damascus to all of Syria: breast cancer knows no boundaries."</a:t>
            </a:r>
            <a:endParaRPr lang="en-US" sz="3600" dirty="0"/>
          </a:p>
        </p:txBody>
      </p:sp>
      <p:sp>
        <p:nvSpPr>
          <p:cNvPr id="7" name="Shape 3"/>
          <p:cNvSpPr/>
          <p:nvPr/>
        </p:nvSpPr>
        <p:spPr>
          <a:xfrm>
            <a:off x="3105302" y="3307385"/>
            <a:ext cx="5991149" cy="647395"/>
          </a:xfrm>
          <a:prstGeom prst="roundRect">
            <a:avLst>
              <a:gd name="adj" fmla="val 103855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2343" r="-2343"/>
          <a:stretch/>
        </p:blipFill>
        <p:spPr>
          <a:xfrm>
            <a:off x="3495751" y="3507638"/>
            <a:ext cx="209398" cy="2286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3819449" y="3497580"/>
            <a:ext cx="50584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0F2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VISION: A UNITED SYRIA AGAINST CANCER</a:t>
            </a:r>
            <a:endParaRPr lang="en-US" sz="1800" dirty="0"/>
          </a:p>
        </p:txBody>
      </p:sp>
      <p:sp>
        <p:nvSpPr>
          <p:cNvPr id="10" name="Shape 5"/>
          <p:cNvSpPr/>
          <p:nvPr/>
        </p:nvSpPr>
        <p:spPr>
          <a:xfrm>
            <a:off x="857707" y="4431182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11" name="Shape 6"/>
          <p:cNvSpPr/>
          <p:nvPr/>
        </p:nvSpPr>
        <p:spPr>
          <a:xfrm>
            <a:off x="857707" y="4431182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33467" r="-33467"/>
          <a:stretch/>
        </p:blipFill>
        <p:spPr>
          <a:xfrm>
            <a:off x="1086307" y="4588459"/>
            <a:ext cx="286207" cy="22860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4444898" y="4431182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14" name="Shape 8"/>
          <p:cNvSpPr/>
          <p:nvPr/>
        </p:nvSpPr>
        <p:spPr>
          <a:xfrm>
            <a:off x="4444898" y="4431182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sp>
        <p:nvSpPr>
          <p:cNvPr id="15" name="Shape 9"/>
          <p:cNvSpPr/>
          <p:nvPr/>
        </p:nvSpPr>
        <p:spPr>
          <a:xfrm>
            <a:off x="8033004" y="4431182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16" name="Shape 10"/>
          <p:cNvSpPr/>
          <p:nvPr/>
        </p:nvSpPr>
        <p:spPr>
          <a:xfrm>
            <a:off x="8033004" y="4431182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sp>
        <p:nvSpPr>
          <p:cNvPr id="17" name="Shape 11"/>
          <p:cNvSpPr/>
          <p:nvPr/>
        </p:nvSpPr>
        <p:spPr>
          <a:xfrm>
            <a:off x="8033004" y="5259629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18" name="Shape 12"/>
          <p:cNvSpPr/>
          <p:nvPr/>
        </p:nvSpPr>
        <p:spPr>
          <a:xfrm>
            <a:off x="8033004" y="5259629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sp>
        <p:nvSpPr>
          <p:cNvPr id="19" name="Text 13"/>
          <p:cNvSpPr txBox="1"/>
          <p:nvPr/>
        </p:nvSpPr>
        <p:spPr>
          <a:xfrm>
            <a:off x="1514246" y="4603090"/>
            <a:ext cx="131033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Unify Protocols</a:t>
            </a:r>
            <a:endParaRPr lang="en-US" sz="13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l="-12600" r="-12600"/>
          <a:stretch/>
        </p:blipFill>
        <p:spPr>
          <a:xfrm>
            <a:off x="4673498" y="4588459"/>
            <a:ext cx="286207" cy="228600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5102352" y="4603090"/>
            <a:ext cx="16340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Exchange Expertise</a:t>
            </a:r>
            <a:endParaRPr lang="en-US" sz="13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8261604" y="4588459"/>
            <a:ext cx="286207" cy="2286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857707" y="5259629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24" name="Shape 16"/>
          <p:cNvSpPr/>
          <p:nvPr/>
        </p:nvSpPr>
        <p:spPr>
          <a:xfrm>
            <a:off x="857707" y="5259629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sp>
        <p:nvSpPr>
          <p:cNvPr id="25" name="Text 17"/>
          <p:cNvSpPr txBox="1"/>
          <p:nvPr/>
        </p:nvSpPr>
        <p:spPr>
          <a:xfrm>
            <a:off x="8689543" y="4603090"/>
            <a:ext cx="223387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National Oncology Network</a:t>
            </a:r>
            <a:endParaRPr lang="en-US" sz="13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rcRect l="-21543" r="-21543"/>
          <a:stretch/>
        </p:blipFill>
        <p:spPr>
          <a:xfrm>
            <a:off x="1086307" y="5416906"/>
            <a:ext cx="286207" cy="228600"/>
          </a:xfrm>
          <a:prstGeom prst="rect">
            <a:avLst/>
          </a:prstGeom>
        </p:spPr>
      </p:pic>
      <p:sp>
        <p:nvSpPr>
          <p:cNvPr id="27" name="Shape 18"/>
          <p:cNvSpPr/>
          <p:nvPr/>
        </p:nvSpPr>
        <p:spPr>
          <a:xfrm>
            <a:off x="4444898" y="5259629"/>
            <a:ext cx="3305556" cy="543154"/>
          </a:xfrm>
          <a:prstGeom prst="roundRect">
            <a:avLst>
              <a:gd name="adj" fmla="val 29535"/>
            </a:avLst>
          </a:prstGeom>
          <a:solidFill>
            <a:srgbClr val="000000">
              <a:alpha val="40000"/>
            </a:srgbClr>
          </a:solidFill>
          <a:ln/>
        </p:spPr>
      </p:sp>
      <p:sp>
        <p:nvSpPr>
          <p:cNvPr id="28" name="Shape 19"/>
          <p:cNvSpPr/>
          <p:nvPr/>
        </p:nvSpPr>
        <p:spPr>
          <a:xfrm>
            <a:off x="4444898" y="5259629"/>
            <a:ext cx="38405" cy="543154"/>
          </a:xfrm>
          <a:prstGeom prst="rect">
            <a:avLst/>
          </a:prstGeom>
          <a:solidFill>
            <a:srgbClr val="4DABF7"/>
          </a:solidFill>
          <a:ln/>
        </p:spPr>
      </p:sp>
      <p:sp>
        <p:nvSpPr>
          <p:cNvPr id="29" name="Text 20"/>
          <p:cNvSpPr txBox="1"/>
          <p:nvPr/>
        </p:nvSpPr>
        <p:spPr>
          <a:xfrm>
            <a:off x="1514246" y="5431536"/>
            <a:ext cx="134782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Unified Registry</a:t>
            </a:r>
            <a:endParaRPr lang="en-US" sz="1300" dirty="0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rcRect l="-80" r="-80"/>
          <a:stretch/>
        </p:blipFill>
        <p:spPr>
          <a:xfrm>
            <a:off x="4673498" y="5416906"/>
            <a:ext cx="286207" cy="228600"/>
          </a:xfrm>
          <a:prstGeom prst="rect">
            <a:avLst/>
          </a:prstGeom>
        </p:spPr>
      </p:pic>
      <p:sp>
        <p:nvSpPr>
          <p:cNvPr id="31" name="Text 21"/>
          <p:cNvSpPr txBox="1"/>
          <p:nvPr/>
        </p:nvSpPr>
        <p:spPr>
          <a:xfrm>
            <a:off x="5102352" y="5431536"/>
            <a:ext cx="118597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Joint Training</a:t>
            </a:r>
            <a:endParaRPr lang="en-US" sz="1300" dirty="0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rcRect l="-80" r="-80"/>
          <a:stretch/>
        </p:blipFill>
        <p:spPr>
          <a:xfrm>
            <a:off x="8261604" y="5416906"/>
            <a:ext cx="286207" cy="228600"/>
          </a:xfrm>
          <a:prstGeom prst="rect">
            <a:avLst/>
          </a:prstGeom>
        </p:spPr>
      </p:pic>
      <p:sp>
        <p:nvSpPr>
          <p:cNvPr id="33" name="Text 22"/>
          <p:cNvSpPr txBox="1"/>
          <p:nvPr/>
        </p:nvSpPr>
        <p:spPr>
          <a:xfrm>
            <a:off x="8689543" y="5431536"/>
            <a:ext cx="157642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Facilitate Referrals</a:t>
            </a:r>
            <a:endParaRPr lang="en-US" sz="1300" dirty="0"/>
          </a:p>
        </p:txBody>
      </p:sp>
      <p:sp>
        <p:nvSpPr>
          <p:cNvPr id="34" name="Shape 23"/>
          <p:cNvSpPr/>
          <p:nvPr/>
        </p:nvSpPr>
        <p:spPr>
          <a:xfrm>
            <a:off x="0" y="6381598"/>
            <a:ext cx="12191695" cy="476402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35" name="Shape 24"/>
          <p:cNvSpPr/>
          <p:nvPr/>
        </p:nvSpPr>
        <p:spPr>
          <a:xfrm>
            <a:off x="0" y="6381598"/>
            <a:ext cx="12191695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36" name="Text 25"/>
          <p:cNvSpPr txBox="1"/>
          <p:nvPr/>
        </p:nvSpPr>
        <p:spPr>
          <a:xfrm>
            <a:off x="571500" y="6543446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ADB5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7" name="Text 26"/>
          <p:cNvSpPr txBox="1"/>
          <p:nvPr/>
        </p:nvSpPr>
        <p:spPr>
          <a:xfrm>
            <a:off x="9647834" y="6543446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ADB5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9144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981151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1036" r="-1036"/>
          <a:stretch/>
        </p:blipFill>
        <p:spPr>
          <a:xfrm>
            <a:off x="571500" y="390449"/>
            <a:ext cx="247802" cy="323698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961949" y="323698"/>
            <a:ext cx="6029554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Conclusion &amp; Acknowledgements</a:t>
            </a:r>
            <a:endParaRPr lang="en-US" sz="30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52628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990295"/>
            <a:ext cx="12191695" cy="54864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7125005" y="990295"/>
            <a:ext cx="9144" cy="548640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476402" y="1714500"/>
            <a:ext cx="6172200" cy="19202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6402" y="1333195"/>
            <a:ext cx="228600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800100" y="1314907"/>
            <a:ext cx="25246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Study Conclusions</a:t>
            </a:r>
            <a:endParaRPr lang="en-US" sz="1800" dirty="0"/>
          </a:p>
        </p:txBody>
      </p:sp>
      <p:sp>
        <p:nvSpPr>
          <p:cNvPr id="15" name="Shape 11"/>
          <p:cNvSpPr/>
          <p:nvPr/>
        </p:nvSpPr>
        <p:spPr>
          <a:xfrm>
            <a:off x="476402" y="1923898"/>
            <a:ext cx="61722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476402" y="2734056"/>
            <a:ext cx="61722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476402" y="3543300"/>
            <a:ext cx="61722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476402" y="4352544"/>
            <a:ext cx="6172200" cy="666598"/>
          </a:xfrm>
          <a:prstGeom prst="roundRect">
            <a:avLst>
              <a:gd name="adj" fmla="val 15677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580644" y="2029054"/>
            <a:ext cx="60771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Delay Prevalence: 78.7% of patients experienced delays ≥3 months, with a median time of 4.1 months to reach an oncologist.</a:t>
            </a:r>
            <a:endParaRPr lang="en-US" sz="1200" dirty="0"/>
          </a:p>
        </p:txBody>
      </p:sp>
      <p:sp>
        <p:nvSpPr>
          <p:cNvPr id="20" name="Text 16"/>
          <p:cNvSpPr txBox="1"/>
          <p:nvPr/>
        </p:nvSpPr>
        <p:spPr>
          <a:xfrm>
            <a:off x="580644" y="2838298"/>
            <a:ext cx="60771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Clinical Impact: Diagnostic delays are significantly associated with advanced presentation (Stages III/IV), leading to poorer prognosis and survival outcomes.</a:t>
            </a:r>
            <a:endParaRPr lang="en-US" sz="1200" dirty="0"/>
          </a:p>
        </p:txBody>
      </p:sp>
      <p:sp>
        <p:nvSpPr>
          <p:cNvPr id="21" name="Text 17"/>
          <p:cNvSpPr txBox="1"/>
          <p:nvPr/>
        </p:nvSpPr>
        <p:spPr>
          <a:xfrm>
            <a:off x="580644" y="3648456"/>
            <a:ext cx="60771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Complex Barriers: Delays stem from intertwined individual factors (awareness, fear) and systemic issues (infrastructure, borders, costs).</a:t>
            </a:r>
            <a:endParaRPr lang="en-US" sz="1200" dirty="0"/>
          </a:p>
        </p:txBody>
      </p:sp>
      <p:sp>
        <p:nvSpPr>
          <p:cNvPr id="22" name="Text 18"/>
          <p:cNvSpPr txBox="1"/>
          <p:nvPr/>
        </p:nvSpPr>
        <p:spPr>
          <a:xfrm>
            <a:off x="580644" y="4457700"/>
            <a:ext cx="60771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Path Forward: Addressing this crisis requires multi-level interventions and, crucially, national integration to unify cancer care across Syria.</a:t>
            </a:r>
            <a:endParaRPr lang="en-US" sz="1200" dirty="0"/>
          </a:p>
        </p:txBody>
      </p:sp>
      <p:sp>
        <p:nvSpPr>
          <p:cNvPr id="23" name="Shape 19"/>
          <p:cNvSpPr/>
          <p:nvPr/>
        </p:nvSpPr>
        <p:spPr>
          <a:xfrm>
            <a:off x="7128662" y="990295"/>
            <a:ext cx="5067605" cy="5486400"/>
          </a:xfrm>
          <a:prstGeom prst="rect">
            <a:avLst/>
          </a:prstGeom>
          <a:solidFill>
            <a:srgbClr val="F8FAFF"/>
          </a:solidFill>
          <a:ln/>
        </p:spPr>
      </p:sp>
      <p:sp>
        <p:nvSpPr>
          <p:cNvPr id="24" name="Shape 20"/>
          <p:cNvSpPr/>
          <p:nvPr/>
        </p:nvSpPr>
        <p:spPr>
          <a:xfrm>
            <a:off x="7605065" y="1714500"/>
            <a:ext cx="4114800" cy="19202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7605065" y="1333195"/>
            <a:ext cx="286207" cy="228600"/>
          </a:xfrm>
          <a:prstGeom prst="rect">
            <a:avLst/>
          </a:prstGeom>
        </p:spPr>
      </p:pic>
      <p:sp>
        <p:nvSpPr>
          <p:cNvPr id="26" name="Text 21"/>
          <p:cNvSpPr txBox="1"/>
          <p:nvPr/>
        </p:nvSpPr>
        <p:spPr>
          <a:xfrm>
            <a:off x="7985455" y="1314907"/>
            <a:ext cx="22101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Acknowledgements</a:t>
            </a:r>
            <a:endParaRPr lang="en-US" sz="1800" dirty="0"/>
          </a:p>
        </p:txBody>
      </p:sp>
      <p:sp>
        <p:nvSpPr>
          <p:cNvPr id="27" name="Shape 22"/>
          <p:cNvSpPr/>
          <p:nvPr/>
        </p:nvSpPr>
        <p:spPr>
          <a:xfrm>
            <a:off x="7605065" y="1923898"/>
            <a:ext cx="4114800" cy="1343254"/>
          </a:xfrm>
          <a:prstGeom prst="roundRect">
            <a:avLst>
              <a:gd name="adj" fmla="val 3862"/>
            </a:avLst>
          </a:prstGeom>
          <a:solidFill>
            <a:srgbClr val="EEF6FF"/>
          </a:solidFill>
          <a:ln/>
        </p:spPr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 l="-760" r="-760"/>
          <a:stretch/>
        </p:blipFill>
        <p:spPr>
          <a:xfrm>
            <a:off x="7747711" y="2109521"/>
            <a:ext cx="152705" cy="171907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7976311" y="2066544"/>
            <a:ext cx="161483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Thesis Supervisors</a:t>
            </a:r>
            <a:endParaRPr lang="en-US" sz="1300" dirty="0"/>
          </a:p>
        </p:txBody>
      </p:sp>
      <p:sp>
        <p:nvSpPr>
          <p:cNvPr id="30" name="Text 24"/>
          <p:cNvSpPr txBox="1"/>
          <p:nvPr/>
        </p:nvSpPr>
        <p:spPr>
          <a:xfrm>
            <a:off x="7747711" y="2438705"/>
            <a:ext cx="23719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Prof. Dr. Salih MOLLAHALİLOĞLU</a:t>
            </a:r>
            <a:endParaRPr lang="en-US" sz="1200" dirty="0"/>
          </a:p>
        </p:txBody>
      </p:sp>
      <p:sp>
        <p:nvSpPr>
          <p:cNvPr id="31" name="Text 25"/>
          <p:cNvSpPr txBox="1"/>
          <p:nvPr/>
        </p:nvSpPr>
        <p:spPr>
          <a:xfrm>
            <a:off x="7747711" y="2667305"/>
            <a:ext cx="30202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Assoc. Prof. Dr. Nimetcan Mehmet ORHUN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7747711" y="2943454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  <p:sp>
        <p:nvSpPr>
          <p:cNvPr id="33" name="Shape 27"/>
          <p:cNvSpPr/>
          <p:nvPr/>
        </p:nvSpPr>
        <p:spPr>
          <a:xfrm>
            <a:off x="7605065" y="3409798"/>
            <a:ext cx="4114800" cy="1647749"/>
          </a:xfrm>
          <a:prstGeom prst="roundRect">
            <a:avLst>
              <a:gd name="adj" fmla="val 3208"/>
            </a:avLst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34" name="Shape 28"/>
          <p:cNvSpPr/>
          <p:nvPr/>
        </p:nvSpPr>
        <p:spPr>
          <a:xfrm>
            <a:off x="7605065" y="3409798"/>
            <a:ext cx="38405" cy="1647749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rcRect l="-1773" r="-1773"/>
          <a:stretch/>
        </p:blipFill>
        <p:spPr>
          <a:xfrm>
            <a:off x="7833665" y="3642970"/>
            <a:ext cx="133502" cy="171907"/>
          </a:xfrm>
          <a:prstGeom prst="rect">
            <a:avLst/>
          </a:prstGeom>
        </p:spPr>
      </p:pic>
      <p:sp>
        <p:nvSpPr>
          <p:cNvPr id="36" name="Text 29"/>
          <p:cNvSpPr txBox="1"/>
          <p:nvPr/>
        </p:nvSpPr>
        <p:spPr>
          <a:xfrm>
            <a:off x="8043062" y="3600907"/>
            <a:ext cx="171998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Institutional Support</a:t>
            </a:r>
            <a:endParaRPr lang="en-US" sz="1300" dirty="0"/>
          </a:p>
        </p:txBody>
      </p:sp>
      <p:sp>
        <p:nvSpPr>
          <p:cNvPr id="37" name="Text 30"/>
          <p:cNvSpPr txBox="1"/>
          <p:nvPr/>
        </p:nvSpPr>
        <p:spPr>
          <a:xfrm>
            <a:off x="7833665" y="3972154"/>
            <a:ext cx="28867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SAMS (Syrian American Medical Society)</a:t>
            </a:r>
            <a:endParaRPr lang="en-US" sz="1200" dirty="0"/>
          </a:p>
        </p:txBody>
      </p:sp>
      <p:sp>
        <p:nvSpPr>
          <p:cNvPr id="38" name="Text 31"/>
          <p:cNvSpPr txBox="1"/>
          <p:nvPr/>
        </p:nvSpPr>
        <p:spPr>
          <a:xfrm>
            <a:off x="7833665" y="4200754"/>
            <a:ext cx="339151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QFFD &amp; QRC (Qatar Fund for Development &amp; Red Crescent)</a:t>
            </a:r>
            <a:endParaRPr lang="en-US" sz="1200" dirty="0"/>
          </a:p>
        </p:txBody>
      </p:sp>
      <p:sp>
        <p:nvSpPr>
          <p:cNvPr id="39" name="Text 32"/>
          <p:cNvSpPr txBox="1"/>
          <p:nvPr/>
        </p:nvSpPr>
        <p:spPr>
          <a:xfrm>
            <a:off x="7833665" y="4657954"/>
            <a:ext cx="17145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Idleb Health Directorate</a:t>
            </a:r>
            <a:endParaRPr lang="en-US" sz="1200" dirty="0"/>
          </a:p>
        </p:txBody>
      </p:sp>
      <p:sp>
        <p:nvSpPr>
          <p:cNvPr id="40" name="Shape 33"/>
          <p:cNvSpPr/>
          <p:nvPr/>
        </p:nvSpPr>
        <p:spPr>
          <a:xfrm>
            <a:off x="7605065" y="5467198"/>
            <a:ext cx="4114800" cy="724205"/>
          </a:xfrm>
          <a:prstGeom prst="roundRect">
            <a:avLst>
              <a:gd name="adj" fmla="val 13291"/>
            </a:avLst>
          </a:prstGeom>
          <a:solidFill>
            <a:srgbClr val="003366"/>
          </a:solidFill>
          <a:ln/>
        </p:spPr>
      </p:sp>
      <p:sp>
        <p:nvSpPr>
          <p:cNvPr id="41" name="Text 34"/>
          <p:cNvSpPr txBox="1"/>
          <p:nvPr/>
        </p:nvSpPr>
        <p:spPr>
          <a:xfrm>
            <a:off x="8168335" y="5695798"/>
            <a:ext cx="3162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 for Your Attention</a:t>
            </a:r>
            <a:endParaRPr lang="en-US" sz="1800" dirty="0"/>
          </a:p>
        </p:txBody>
      </p:sp>
      <p:sp>
        <p:nvSpPr>
          <p:cNvPr id="42" name="Shape 35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43" name="Shape 36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4" name="Text 37"/>
          <p:cNvSpPr txBox="1"/>
          <p:nvPr/>
        </p:nvSpPr>
        <p:spPr>
          <a:xfrm>
            <a:off x="571500" y="6590995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45" name="Text 38"/>
          <p:cNvSpPr txBox="1"/>
          <p:nvPr/>
        </p:nvSpPr>
        <p:spPr>
          <a:xfrm>
            <a:off x="9647834" y="6590995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378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045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42570"/>
            <a:ext cx="342900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57046" y="381305"/>
            <a:ext cx="36054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Problem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1480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1114654"/>
            <a:ext cx="5486400" cy="5362956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11" name="Shape 8"/>
          <p:cNvSpPr/>
          <p:nvPr/>
        </p:nvSpPr>
        <p:spPr>
          <a:xfrm>
            <a:off x="5447995" y="1114654"/>
            <a:ext cx="38405" cy="5362956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16138" r="16138"/>
          <a:stretch/>
        </p:blipFill>
        <p:spPr>
          <a:xfrm>
            <a:off x="0" y="1114654"/>
            <a:ext cx="5447995" cy="536295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0" y="1114654"/>
            <a:ext cx="5447995" cy="5362956"/>
          </a:xfrm>
          <a:prstGeom prst="rect">
            <a:avLst/>
          </a:prstGeom>
          <a:solidFill>
            <a:srgbClr val="003366">
              <a:alpha val="3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286207" y="5658307"/>
            <a:ext cx="3010205" cy="533095"/>
          </a:xfrm>
          <a:prstGeom prst="roundRect">
            <a:avLst>
              <a:gd name="adj" fmla="val 12252"/>
            </a:avLst>
          </a:prstGeom>
          <a:solidFill>
            <a:srgbClr val="DC3545">
              <a:alpha val="90000"/>
            </a:srgbClr>
          </a:solidFill>
          <a:ln/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5" name="Text 11"/>
          <p:cNvSpPr txBox="1"/>
          <p:nvPr/>
        </p:nvSpPr>
        <p:spPr>
          <a:xfrm>
            <a:off x="476402" y="5790895"/>
            <a:ext cx="28008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Conflict &amp; Health Fragility</a:t>
            </a:r>
            <a:endParaRPr lang="en-US" sz="1800" dirty="0"/>
          </a:p>
        </p:txBody>
      </p:sp>
      <p:sp>
        <p:nvSpPr>
          <p:cNvPr id="16" name="Shape 12"/>
          <p:cNvSpPr/>
          <p:nvPr/>
        </p:nvSpPr>
        <p:spPr>
          <a:xfrm>
            <a:off x="5486400" y="1114654"/>
            <a:ext cx="6705295" cy="536295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3"/>
          <p:cNvSpPr/>
          <p:nvPr/>
        </p:nvSpPr>
        <p:spPr>
          <a:xfrm>
            <a:off x="6057900" y="1599286"/>
            <a:ext cx="286207" cy="381305"/>
          </a:xfrm>
          <a:prstGeom prst="ellipse">
            <a:avLst/>
          </a:prstGeom>
          <a:solidFill>
            <a:srgbClr val="FFEAEA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l="-1004" r="-1004"/>
          <a:stretch/>
        </p:blipFill>
        <p:spPr>
          <a:xfrm>
            <a:off x="6067044" y="1685239"/>
            <a:ext cx="267005" cy="209398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057900" y="2679192"/>
            <a:ext cx="286207" cy="381305"/>
          </a:xfrm>
          <a:prstGeom prst="ellipse">
            <a:avLst/>
          </a:prstGeom>
          <a:solidFill>
            <a:srgbClr val="FFEAEA"/>
          </a:solidFill>
          <a:ln/>
        </p:spPr>
      </p:sp>
      <p:sp>
        <p:nvSpPr>
          <p:cNvPr id="20" name="Shape 15"/>
          <p:cNvSpPr/>
          <p:nvPr/>
        </p:nvSpPr>
        <p:spPr>
          <a:xfrm>
            <a:off x="6057900" y="3759098"/>
            <a:ext cx="286207" cy="381305"/>
          </a:xfrm>
          <a:prstGeom prst="ellipse">
            <a:avLst/>
          </a:prstGeom>
          <a:solidFill>
            <a:srgbClr val="FFEAEA"/>
          </a:solidFill>
          <a:ln/>
        </p:spPr>
      </p:sp>
      <p:sp>
        <p:nvSpPr>
          <p:cNvPr id="21" name="Text 16"/>
          <p:cNvSpPr txBox="1"/>
          <p:nvPr/>
        </p:nvSpPr>
        <p:spPr>
          <a:xfrm>
            <a:off x="6534302" y="1599286"/>
            <a:ext cx="271028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Fragile Oncology Pathways</a:t>
            </a:r>
            <a:endParaRPr lang="en-US" sz="1600" dirty="0"/>
          </a:p>
        </p:txBody>
      </p:sp>
      <p:sp>
        <p:nvSpPr>
          <p:cNvPr id="22" name="Text 17"/>
          <p:cNvSpPr txBox="1"/>
          <p:nvPr/>
        </p:nvSpPr>
        <p:spPr>
          <a:xfrm>
            <a:off x="6534302" y="3759098"/>
            <a:ext cx="1890979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Barriers to Access</a:t>
            </a:r>
            <a:endParaRPr lang="en-US" sz="1600" dirty="0"/>
          </a:p>
        </p:txBody>
      </p:sp>
      <p:sp>
        <p:nvSpPr>
          <p:cNvPr id="23" name="Text 18"/>
          <p:cNvSpPr txBox="1"/>
          <p:nvPr/>
        </p:nvSpPr>
        <p:spPr>
          <a:xfrm>
            <a:off x="6534302" y="1942186"/>
            <a:ext cx="4843577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Broken health infrastructure amid conflict and border closures disrupts continuity of care and essential drug supply.</a:t>
            </a:r>
            <a:endParaRPr lang="en-US" sz="13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96305" y="2765146"/>
            <a:ext cx="209398" cy="209398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534302" y="2679192"/>
            <a:ext cx="1739189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Limited Capacity</a:t>
            </a:r>
            <a:endParaRPr lang="en-US" sz="1600" dirty="0"/>
          </a:p>
        </p:txBody>
      </p:sp>
      <p:sp>
        <p:nvSpPr>
          <p:cNvPr id="26" name="Text 20"/>
          <p:cNvSpPr txBox="1"/>
          <p:nvPr/>
        </p:nvSpPr>
        <p:spPr>
          <a:xfrm>
            <a:off x="6534302" y="3022092"/>
            <a:ext cx="498713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Severe shortage of screening centers and diagnostic equipment leading to long waiting lists and delayed detection.</a:t>
            </a:r>
            <a:endParaRPr lang="en-US" sz="13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1004" r="-1004"/>
          <a:stretch/>
        </p:blipFill>
        <p:spPr>
          <a:xfrm>
            <a:off x="6067044" y="3845052"/>
            <a:ext cx="267005" cy="209398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6534302" y="4101998"/>
            <a:ext cx="487283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awareness, social stigma, and crippling financial hardship prevent women from seeking timely medical help.</a:t>
            </a:r>
            <a:endParaRPr lang="en-US" sz="1300" dirty="0"/>
          </a:p>
        </p:txBody>
      </p:sp>
      <p:sp>
        <p:nvSpPr>
          <p:cNvPr id="29" name="Shape 22"/>
          <p:cNvSpPr/>
          <p:nvPr/>
        </p:nvSpPr>
        <p:spPr>
          <a:xfrm>
            <a:off x="6057900" y="4991710"/>
            <a:ext cx="5562295" cy="800100"/>
          </a:xfrm>
          <a:prstGeom prst="rect">
            <a:avLst/>
          </a:prstGeom>
          <a:solidFill>
            <a:srgbClr val="EEF2F5"/>
          </a:solidFill>
          <a:ln/>
        </p:spPr>
      </p:sp>
      <p:sp>
        <p:nvSpPr>
          <p:cNvPr id="30" name="Shape 23"/>
          <p:cNvSpPr/>
          <p:nvPr/>
        </p:nvSpPr>
        <p:spPr>
          <a:xfrm>
            <a:off x="6057900" y="4991710"/>
            <a:ext cx="47549" cy="800100"/>
          </a:xfrm>
          <a:prstGeom prst="rect">
            <a:avLst/>
          </a:prstGeom>
          <a:solidFill>
            <a:srgbClr val="6C757D"/>
          </a:solidFill>
          <a:ln/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95644" y="5242255"/>
            <a:ext cx="286207" cy="286207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6724498" y="5163617"/>
            <a:ext cx="47393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 Evidence Gap: Lack of localized data from conflict zones necessitates specific research to guide interventions.</a:t>
            </a:r>
            <a:endParaRPr lang="en-US" sz="1300" dirty="0"/>
          </a:p>
        </p:txBody>
      </p:sp>
      <p:sp>
        <p:nvSpPr>
          <p:cNvPr id="33" name="Shape 25"/>
          <p:cNvSpPr/>
          <p:nvPr/>
        </p:nvSpPr>
        <p:spPr>
          <a:xfrm>
            <a:off x="0" y="6476695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4" name="Shape 26"/>
          <p:cNvSpPr/>
          <p:nvPr/>
        </p:nvSpPr>
        <p:spPr>
          <a:xfrm>
            <a:off x="0" y="64766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5" name="Text 27"/>
          <p:cNvSpPr txBox="1"/>
          <p:nvPr/>
        </p:nvSpPr>
        <p:spPr>
          <a:xfrm>
            <a:off x="571500" y="6590995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6" name="Text 28"/>
          <p:cNvSpPr txBox="1"/>
          <p:nvPr/>
        </p:nvSpPr>
        <p:spPr>
          <a:xfrm>
            <a:off x="9647834" y="6590995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7C88-B2EB-4ADC-8753-817A6C3C3BD4}"/>
              </a:ext>
            </a:extLst>
          </p:cNvPr>
          <p:cNvSpPr txBox="1"/>
          <p:nvPr/>
        </p:nvSpPr>
        <p:spPr>
          <a:xfrm>
            <a:off x="4082715" y="103836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algn="just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</a:pPr>
            <a:r>
              <a:rPr lang="tr-TR" sz="18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Appendix 4. Questionnaire</a:t>
            </a:r>
            <a:endParaRPr lang="en-US" sz="1800" b="1" dirty="0"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pic>
        <p:nvPicPr>
          <p:cNvPr id="4" name="Picture 3" descr="A document with writing on it">
            <a:extLst>
              <a:ext uri="{FF2B5EF4-FFF2-40B4-BE49-F238E27FC236}">
                <a16:creationId xmlns:a16="http://schemas.microsoft.com/office/drawing/2014/main" id="{93A9F7D5-CE30-468E-A894-A32371D1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3856"/>
            <a:ext cx="4596063" cy="6590308"/>
          </a:xfrm>
          <a:prstGeom prst="rect">
            <a:avLst/>
          </a:prstGeom>
        </p:spPr>
      </p:pic>
      <p:pic>
        <p:nvPicPr>
          <p:cNvPr id="5" name="Picture 4" descr="A white and black text on a white background">
            <a:extLst>
              <a:ext uri="{FF2B5EF4-FFF2-40B4-BE49-F238E27FC236}">
                <a16:creationId xmlns:a16="http://schemas.microsoft.com/office/drawing/2014/main" id="{256928D8-F4C0-4D72-8A3F-1D97C691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56"/>
            <a:ext cx="4452360" cy="67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058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058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378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045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42570"/>
            <a:ext cx="342900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57046" y="381305"/>
            <a:ext cx="332933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Objectives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14807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761695" y="1495044"/>
            <a:ext cx="10668305" cy="1485900"/>
          </a:xfrm>
          <a:prstGeom prst="roundRect">
            <a:avLst>
              <a:gd name="adj" fmla="val 3156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761695" y="1495044"/>
            <a:ext cx="57607" cy="1485900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2144" y="2024482"/>
            <a:ext cx="400507" cy="400507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790395" y="1772107"/>
            <a:ext cx="24195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GENERAL OBJECTIVE</a:t>
            </a:r>
            <a:endParaRPr lang="en-US" sz="1800" dirty="0"/>
          </a:p>
        </p:txBody>
      </p:sp>
      <p:sp>
        <p:nvSpPr>
          <p:cNvPr id="14" name="Text 10"/>
          <p:cNvSpPr txBox="1"/>
          <p:nvPr/>
        </p:nvSpPr>
        <p:spPr>
          <a:xfrm>
            <a:off x="1790395" y="2171700"/>
            <a:ext cx="881573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investigate the factors contributing to delayed diagnosis and treatment of breast cancer in Northwest Syria and evaluate the associated negative outcomes on patient prognosis.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761695" y="3358591"/>
            <a:ext cx="5219395" cy="1352398"/>
          </a:xfrm>
          <a:prstGeom prst="roundRect">
            <a:avLst>
              <a:gd name="adj" fmla="val 380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6215177" y="3358591"/>
            <a:ext cx="5219395" cy="1352398"/>
          </a:xfrm>
          <a:prstGeom prst="roundRect">
            <a:avLst>
              <a:gd name="adj" fmla="val 380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761695" y="4941418"/>
            <a:ext cx="5219395" cy="1352398"/>
          </a:xfrm>
          <a:prstGeom prst="roundRect">
            <a:avLst>
              <a:gd name="adj" fmla="val 380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215177" y="4941418"/>
            <a:ext cx="5219395" cy="1352398"/>
          </a:xfrm>
          <a:prstGeom prst="roundRect">
            <a:avLst>
              <a:gd name="adj" fmla="val 380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961949" y="3558845"/>
            <a:ext cx="381305" cy="381305"/>
          </a:xfrm>
          <a:prstGeom prst="ellipse">
            <a:avLst/>
          </a:prstGeom>
          <a:solidFill>
            <a:srgbClr val="E6F2FF"/>
          </a:solidFill>
          <a:ln/>
        </p:spPr>
      </p:sp>
      <p:sp>
        <p:nvSpPr>
          <p:cNvPr id="20" name="Shape 16"/>
          <p:cNvSpPr/>
          <p:nvPr/>
        </p:nvSpPr>
        <p:spPr>
          <a:xfrm>
            <a:off x="6415430" y="3558845"/>
            <a:ext cx="381305" cy="381305"/>
          </a:xfrm>
          <a:prstGeom prst="ellipse">
            <a:avLst/>
          </a:prstGeom>
          <a:solidFill>
            <a:srgbClr val="E6F2FF"/>
          </a:solidFill>
          <a:ln/>
        </p:spPr>
      </p:sp>
      <p:sp>
        <p:nvSpPr>
          <p:cNvPr id="21" name="Shape 17"/>
          <p:cNvSpPr/>
          <p:nvPr/>
        </p:nvSpPr>
        <p:spPr>
          <a:xfrm>
            <a:off x="961949" y="5141671"/>
            <a:ext cx="381305" cy="381305"/>
          </a:xfrm>
          <a:prstGeom prst="ellipse">
            <a:avLst/>
          </a:prstGeom>
          <a:solidFill>
            <a:srgbClr val="E6F2FF"/>
          </a:solidFill>
          <a:ln/>
        </p:spPr>
      </p:sp>
      <p:sp>
        <p:nvSpPr>
          <p:cNvPr id="22" name="Shape 18"/>
          <p:cNvSpPr/>
          <p:nvPr/>
        </p:nvSpPr>
        <p:spPr>
          <a:xfrm>
            <a:off x="6415430" y="5141671"/>
            <a:ext cx="381305" cy="381305"/>
          </a:xfrm>
          <a:prstGeom prst="ellipse">
            <a:avLst/>
          </a:prstGeom>
          <a:solidFill>
            <a:srgbClr val="E6F2FF"/>
          </a:solidFill>
          <a:ln/>
        </p:spPr>
      </p:sp>
      <p:sp>
        <p:nvSpPr>
          <p:cNvPr id="23" name="Text 19"/>
          <p:cNvSpPr txBox="1"/>
          <p:nvPr/>
        </p:nvSpPr>
        <p:spPr>
          <a:xfrm>
            <a:off x="1098194" y="3606394"/>
            <a:ext cx="257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500" dirty="0"/>
          </a:p>
        </p:txBody>
      </p:sp>
      <p:sp>
        <p:nvSpPr>
          <p:cNvPr id="24" name="Text 20"/>
          <p:cNvSpPr txBox="1"/>
          <p:nvPr/>
        </p:nvSpPr>
        <p:spPr>
          <a:xfrm>
            <a:off x="6550762" y="3606394"/>
            <a:ext cx="257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500" dirty="0"/>
          </a:p>
        </p:txBody>
      </p:sp>
      <p:sp>
        <p:nvSpPr>
          <p:cNvPr id="25" name="Text 21"/>
          <p:cNvSpPr txBox="1"/>
          <p:nvPr/>
        </p:nvSpPr>
        <p:spPr>
          <a:xfrm>
            <a:off x="1098194" y="5189220"/>
            <a:ext cx="257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500" dirty="0"/>
          </a:p>
        </p:txBody>
      </p:sp>
      <p:sp>
        <p:nvSpPr>
          <p:cNvPr id="26" name="Text 22"/>
          <p:cNvSpPr txBox="1"/>
          <p:nvPr/>
        </p:nvSpPr>
        <p:spPr>
          <a:xfrm>
            <a:off x="6550762" y="5189220"/>
            <a:ext cx="257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500" dirty="0"/>
          </a:p>
        </p:txBody>
      </p:sp>
      <p:sp>
        <p:nvSpPr>
          <p:cNvPr id="27" name="Text 23"/>
          <p:cNvSpPr txBox="1"/>
          <p:nvPr/>
        </p:nvSpPr>
        <p:spPr>
          <a:xfrm>
            <a:off x="1485900" y="3587191"/>
            <a:ext cx="13386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Factors</a:t>
            </a:r>
            <a:endParaRPr lang="en-US" sz="1300" dirty="0"/>
          </a:p>
        </p:txBody>
      </p:sp>
      <p:sp>
        <p:nvSpPr>
          <p:cNvPr id="28" name="Text 24"/>
          <p:cNvSpPr txBox="1"/>
          <p:nvPr/>
        </p:nvSpPr>
        <p:spPr>
          <a:xfrm>
            <a:off x="6939382" y="3587191"/>
            <a:ext cx="188183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Assess Clinical Impact</a:t>
            </a:r>
            <a:endParaRPr lang="en-US" sz="1300" dirty="0"/>
          </a:p>
        </p:txBody>
      </p:sp>
      <p:sp>
        <p:nvSpPr>
          <p:cNvPr id="29" name="Text 25"/>
          <p:cNvSpPr txBox="1"/>
          <p:nvPr/>
        </p:nvSpPr>
        <p:spPr>
          <a:xfrm>
            <a:off x="1485900" y="5170018"/>
            <a:ext cx="16056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Measure Timelines</a:t>
            </a:r>
            <a:endParaRPr lang="en-US" sz="1300" dirty="0"/>
          </a:p>
        </p:txBody>
      </p:sp>
      <p:sp>
        <p:nvSpPr>
          <p:cNvPr id="30" name="Text 26"/>
          <p:cNvSpPr txBox="1"/>
          <p:nvPr/>
        </p:nvSpPr>
        <p:spPr>
          <a:xfrm>
            <a:off x="6939382" y="5170018"/>
            <a:ext cx="154807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56B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Propose Solutions</a:t>
            </a:r>
            <a:endParaRPr lang="en-US" sz="1300" dirty="0"/>
          </a:p>
        </p:txBody>
      </p:sp>
      <p:sp>
        <p:nvSpPr>
          <p:cNvPr id="31" name="Text 27"/>
          <p:cNvSpPr txBox="1"/>
          <p:nvPr/>
        </p:nvSpPr>
        <p:spPr>
          <a:xfrm>
            <a:off x="1485900" y="3872484"/>
            <a:ext cx="4305910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socio-demographic, behavioral, and systemic factors significantly associated with diagnostic delays among women in Northwest Syria.</a:t>
            </a:r>
            <a:endParaRPr lang="en-US" sz="1200" dirty="0"/>
          </a:p>
        </p:txBody>
      </p:sp>
      <p:sp>
        <p:nvSpPr>
          <p:cNvPr id="32" name="Text 28"/>
          <p:cNvSpPr txBox="1"/>
          <p:nvPr/>
        </p:nvSpPr>
        <p:spPr>
          <a:xfrm>
            <a:off x="6939382" y="3872484"/>
            <a:ext cx="4410151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Assess the direct association between diagnostic delay and the clinical stage of breast cancer at first presentation (Stage I vs. II-IV).</a:t>
            </a:r>
            <a:endParaRPr lang="en-US" sz="1200" dirty="0"/>
          </a:p>
        </p:txBody>
      </p:sp>
      <p:sp>
        <p:nvSpPr>
          <p:cNvPr id="33" name="Text 29"/>
          <p:cNvSpPr txBox="1"/>
          <p:nvPr/>
        </p:nvSpPr>
        <p:spPr>
          <a:xfrm>
            <a:off x="1485900" y="5456225"/>
            <a:ext cx="4401007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Quantify key time intervals in the patient pathway: from symptom onset to diagnosis, from diagnosis to oncologist visit, and to treatment initiation.</a:t>
            </a:r>
            <a:endParaRPr lang="en-US" sz="1200" dirty="0"/>
          </a:p>
        </p:txBody>
      </p:sp>
      <p:sp>
        <p:nvSpPr>
          <p:cNvPr id="34" name="Text 30"/>
          <p:cNvSpPr txBox="1"/>
          <p:nvPr/>
        </p:nvSpPr>
        <p:spPr>
          <a:xfrm>
            <a:off x="6939382" y="5456225"/>
            <a:ext cx="4353458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actionable, multi-level recommendations for individual awareness, health system strengthening, and policy reform to reduce delays.</a:t>
            </a:r>
            <a:endParaRPr lang="en-US" sz="1200" dirty="0"/>
          </a:p>
        </p:txBody>
      </p:sp>
      <p:sp>
        <p:nvSpPr>
          <p:cNvPr id="35" name="Shape 31"/>
          <p:cNvSpPr/>
          <p:nvPr/>
        </p:nvSpPr>
        <p:spPr>
          <a:xfrm>
            <a:off x="0" y="6667805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6" name="Shape 32"/>
          <p:cNvSpPr/>
          <p:nvPr/>
        </p:nvSpPr>
        <p:spPr>
          <a:xfrm>
            <a:off x="0" y="666780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7" name="Text 33"/>
          <p:cNvSpPr txBox="1"/>
          <p:nvPr/>
        </p:nvSpPr>
        <p:spPr>
          <a:xfrm>
            <a:off x="571500" y="6782105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8" name="Text 34"/>
          <p:cNvSpPr txBox="1"/>
          <p:nvPr/>
        </p:nvSpPr>
        <p:spPr>
          <a:xfrm>
            <a:off x="9647834" y="6782105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5154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5154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108630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1153058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90118"/>
            <a:ext cx="342900" cy="3429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57046" y="362102"/>
            <a:ext cx="3805733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Methodology</a:t>
            </a:r>
            <a:endParaRPr lang="en-US" sz="31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562356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05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71500" y="1543507"/>
            <a:ext cx="5562295" cy="1104595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71500" y="1543507"/>
            <a:ext cx="47549" cy="1104595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866851" y="1752905"/>
            <a:ext cx="171907" cy="22860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571500" y="2832811"/>
            <a:ext cx="5562295" cy="1104595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71500" y="2832811"/>
            <a:ext cx="47549" cy="11045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5" name="Text 11"/>
          <p:cNvSpPr txBox="1"/>
          <p:nvPr/>
        </p:nvSpPr>
        <p:spPr>
          <a:xfrm>
            <a:off x="1285646" y="1714500"/>
            <a:ext cx="21150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Design &amp; Setting</a:t>
            </a:r>
            <a:endParaRPr lang="en-US" sz="1500" dirty="0"/>
          </a:p>
        </p:txBody>
      </p:sp>
      <p:sp>
        <p:nvSpPr>
          <p:cNvPr id="16" name="Text 12"/>
          <p:cNvSpPr txBox="1"/>
          <p:nvPr/>
        </p:nvSpPr>
        <p:spPr>
          <a:xfrm>
            <a:off x="1285646" y="5583326"/>
            <a:ext cx="2400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Collection &amp; Analysis</a:t>
            </a:r>
            <a:endParaRPr lang="en-US" sz="1500" dirty="0"/>
          </a:p>
        </p:txBody>
      </p:sp>
      <p:sp>
        <p:nvSpPr>
          <p:cNvPr id="17" name="Text 13"/>
          <p:cNvSpPr txBox="1"/>
          <p:nvPr/>
        </p:nvSpPr>
        <p:spPr>
          <a:xfrm>
            <a:off x="1285646" y="2038198"/>
            <a:ext cx="469178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Cross-sectional analytical study conducted across oncology pathways in Northwest Syria (Idlib &amp; Northern Aleppo).</a:t>
            </a:r>
            <a:endParaRPr lang="en-US" sz="13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809244" y="3042209"/>
            <a:ext cx="286207" cy="22860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571500" y="4122115"/>
            <a:ext cx="5562295" cy="1104595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71500" y="4122115"/>
            <a:ext cx="47549" cy="11045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1" name="Shape 16"/>
          <p:cNvSpPr/>
          <p:nvPr/>
        </p:nvSpPr>
        <p:spPr>
          <a:xfrm>
            <a:off x="571500" y="5412334"/>
            <a:ext cx="5562295" cy="1343254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71500" y="5412334"/>
            <a:ext cx="47549" cy="1343254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23" name="Text 18"/>
          <p:cNvSpPr txBox="1"/>
          <p:nvPr/>
        </p:nvSpPr>
        <p:spPr>
          <a:xfrm>
            <a:off x="1285646" y="3003804"/>
            <a:ext cx="1334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Sample</a:t>
            </a:r>
            <a:endParaRPr lang="en-US" sz="1500" dirty="0"/>
          </a:p>
        </p:txBody>
      </p:sp>
      <p:sp>
        <p:nvSpPr>
          <p:cNvPr id="24" name="Text 19"/>
          <p:cNvSpPr txBox="1"/>
          <p:nvPr/>
        </p:nvSpPr>
        <p:spPr>
          <a:xfrm>
            <a:off x="1285646" y="3328416"/>
            <a:ext cx="468172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participants: n=89. Predominantly female (98.9%) with a mean age of 48 years (SD ±10.7).</a:t>
            </a:r>
            <a:endParaRPr lang="en-US" sz="1300" dirty="0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 l="-133" r="-133"/>
          <a:stretch/>
        </p:blipFill>
        <p:spPr>
          <a:xfrm>
            <a:off x="866851" y="4332427"/>
            <a:ext cx="171907" cy="228600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1285646" y="4294022"/>
            <a:ext cx="14959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 Definition</a:t>
            </a:r>
            <a:endParaRPr lang="en-US" sz="1500" dirty="0"/>
          </a:p>
        </p:txBody>
      </p:sp>
      <p:sp>
        <p:nvSpPr>
          <p:cNvPr id="27" name="Text 21"/>
          <p:cNvSpPr txBox="1"/>
          <p:nvPr/>
        </p:nvSpPr>
        <p:spPr>
          <a:xfrm>
            <a:off x="1285646" y="4617720"/>
            <a:ext cx="468172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Delayed diagnosis defined as an interval of ≥ 3 months from first symptom recognition to treatment initiation.</a:t>
            </a:r>
            <a:endParaRPr lang="en-US" sz="13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852221" y="5621731"/>
            <a:ext cx="200254" cy="228600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1285646" y="5907938"/>
            <a:ext cx="450067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555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Structured questionnaire and clinic records. Statistical analysis performed using SPSS (descriptive, comparative, Kaplan-Meier).</a:t>
            </a:r>
            <a:endParaRPr lang="en-US" sz="1300" dirty="0"/>
          </a:p>
        </p:txBody>
      </p:sp>
      <p:sp>
        <p:nvSpPr>
          <p:cNvPr id="30" name="Shape 23"/>
          <p:cNvSpPr/>
          <p:nvPr/>
        </p:nvSpPr>
        <p:spPr>
          <a:xfrm>
            <a:off x="6705295" y="1162202"/>
            <a:ext cx="5486400" cy="5971946"/>
          </a:xfrm>
          <a:prstGeom prst="rect">
            <a:avLst/>
          </a:prstGeom>
          <a:solidFill>
            <a:srgbClr val="E6F2FF"/>
          </a:solidFill>
          <a:ln/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>
            <a:alphaModFix amt="90000"/>
          </a:blip>
          <a:srcRect l="26708" r="26708"/>
          <a:stretch/>
        </p:blipFill>
        <p:spPr>
          <a:xfrm>
            <a:off x="6705295" y="1162202"/>
            <a:ext cx="5486400" cy="5971946"/>
          </a:xfrm>
          <a:prstGeom prst="rect">
            <a:avLst/>
          </a:prstGeom>
        </p:spPr>
      </p:pic>
      <p:sp>
        <p:nvSpPr>
          <p:cNvPr id="32" name="Shape 24"/>
          <p:cNvSpPr/>
          <p:nvPr/>
        </p:nvSpPr>
        <p:spPr>
          <a:xfrm>
            <a:off x="6705295" y="6618427"/>
            <a:ext cx="5486400" cy="514807"/>
          </a:xfrm>
          <a:prstGeom prst="rect">
            <a:avLst/>
          </a:prstGeom>
          <a:solidFill>
            <a:srgbClr val="003366">
              <a:alpha val="80000"/>
            </a:srgbClr>
          </a:solidFill>
          <a:ln/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6991502" y="6789420"/>
            <a:ext cx="114300" cy="152705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7181698" y="6780276"/>
            <a:ext cx="22860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Location: Northwest Syria</a:t>
            </a:r>
            <a:endParaRPr lang="en-US" sz="1200" dirty="0"/>
          </a:p>
        </p:txBody>
      </p:sp>
      <p:sp>
        <p:nvSpPr>
          <p:cNvPr id="35" name="Shape 26"/>
          <p:cNvSpPr/>
          <p:nvPr/>
        </p:nvSpPr>
        <p:spPr>
          <a:xfrm>
            <a:off x="0" y="7132320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6" name="Shape 27"/>
          <p:cNvSpPr/>
          <p:nvPr/>
        </p:nvSpPr>
        <p:spPr>
          <a:xfrm>
            <a:off x="0" y="7132320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7" name="Text 28"/>
          <p:cNvSpPr txBox="1"/>
          <p:nvPr/>
        </p:nvSpPr>
        <p:spPr>
          <a:xfrm>
            <a:off x="571500" y="7246620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8" name="Text 29"/>
          <p:cNvSpPr txBox="1"/>
          <p:nvPr/>
        </p:nvSpPr>
        <p:spPr>
          <a:xfrm>
            <a:off x="9647834" y="7246620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3152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66" r="-266"/>
          <a:stretch/>
        </p:blipFill>
        <p:spPr>
          <a:xfrm>
            <a:off x="571500" y="381305"/>
            <a:ext cx="323698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37844" y="323698"/>
            <a:ext cx="50484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Results - Overall Timelines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06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604875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171346"/>
            <a:ext cx="3847795" cy="5477256"/>
          </a:xfrm>
          <a:prstGeom prst="roundRect">
            <a:avLst>
              <a:gd name="adj" fmla="val 706"/>
            </a:avLst>
          </a:prstGeom>
          <a:solidFill>
            <a:srgbClr val="F8F9FA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Text 9"/>
          <p:cNvSpPr txBox="1"/>
          <p:nvPr/>
        </p:nvSpPr>
        <p:spPr>
          <a:xfrm>
            <a:off x="1240841" y="1561795"/>
            <a:ext cx="26343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Prevalence of Delay (≥3 Months)</a:t>
            </a:r>
            <a:endParaRPr lang="en-US" sz="13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l="-142" r="-142"/>
          <a:stretch/>
        </p:blipFill>
        <p:spPr>
          <a:xfrm>
            <a:off x="761695" y="1886407"/>
            <a:ext cx="3467405" cy="285750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761695" y="4934102"/>
            <a:ext cx="3467405" cy="1209751"/>
          </a:xfrm>
          <a:prstGeom prst="roundRect">
            <a:avLst>
              <a:gd name="adj" fmla="val 4761"/>
            </a:avLst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761695" y="4934102"/>
            <a:ext cx="47549" cy="1209751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16" name="Text 12"/>
          <p:cNvSpPr txBox="1"/>
          <p:nvPr/>
        </p:nvSpPr>
        <p:spPr>
          <a:xfrm>
            <a:off x="1000354" y="5095951"/>
            <a:ext cx="24670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Overall Median Time to Oncologist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1000354" y="5391302"/>
            <a:ext cx="15627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4.1 Months</a:t>
            </a:r>
            <a:endParaRPr lang="en-US" sz="2100" dirty="0"/>
          </a:p>
        </p:txBody>
      </p:sp>
      <p:sp>
        <p:nvSpPr>
          <p:cNvPr id="18" name="Text 14"/>
          <p:cNvSpPr txBox="1"/>
          <p:nvPr/>
        </p:nvSpPr>
        <p:spPr>
          <a:xfrm>
            <a:off x="1000354" y="5820156"/>
            <a:ext cx="25868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Interquartile Range (IQR): 3.0 - 7.2 months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4699102" y="1171346"/>
            <a:ext cx="6924751" cy="2667305"/>
          </a:xfrm>
          <a:prstGeom prst="roundRect">
            <a:avLst>
              <a:gd name="adj" fmla="val 1469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4699102" y="3981298"/>
            <a:ext cx="6924751" cy="2667305"/>
          </a:xfrm>
          <a:prstGeom prst="roundRect">
            <a:avLst>
              <a:gd name="adj" fmla="val 1469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</p:sp>
      <p:sp>
        <p:nvSpPr>
          <p:cNvPr id="21" name="Text 17"/>
          <p:cNvSpPr txBox="1"/>
          <p:nvPr/>
        </p:nvSpPr>
        <p:spPr>
          <a:xfrm>
            <a:off x="6043270" y="1352398"/>
            <a:ext cx="436808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 to Oncologist: No Delay vs. Delay Group (Months)</a:t>
            </a:r>
            <a:endParaRPr lang="en-US" sz="1300" dirty="0"/>
          </a:p>
        </p:txBody>
      </p:sp>
      <p:sp>
        <p:nvSpPr>
          <p:cNvPr id="22" name="Text 18"/>
          <p:cNvSpPr txBox="1"/>
          <p:nvPr/>
        </p:nvSpPr>
        <p:spPr>
          <a:xfrm>
            <a:off x="6333134" y="4162349"/>
            <a:ext cx="37865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Time to Chemotherapy Initiation (Months)</a:t>
            </a:r>
            <a:endParaRPr lang="en-US" sz="13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rcRect l="-81" r="-81"/>
          <a:stretch/>
        </p:blipFill>
        <p:spPr>
          <a:xfrm>
            <a:off x="4850892" y="1676095"/>
            <a:ext cx="6620256" cy="2361895"/>
          </a:xfrm>
          <a:prstGeom prst="rect">
            <a:avLst/>
          </a:prstGeom>
        </p:spPr>
      </p:pic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 l="-81" r="-81"/>
          <a:stretch/>
        </p:blipFill>
        <p:spPr>
          <a:xfrm>
            <a:off x="4850892" y="4486046"/>
            <a:ext cx="6620256" cy="2361895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0" y="6933895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26" name="Shape 20"/>
          <p:cNvSpPr/>
          <p:nvPr/>
        </p:nvSpPr>
        <p:spPr>
          <a:xfrm>
            <a:off x="0" y="69338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7" name="Text 21"/>
          <p:cNvSpPr txBox="1"/>
          <p:nvPr/>
        </p:nvSpPr>
        <p:spPr>
          <a:xfrm>
            <a:off x="571500" y="7048195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28" name="Text 22"/>
          <p:cNvSpPr txBox="1"/>
          <p:nvPr/>
        </p:nvSpPr>
        <p:spPr>
          <a:xfrm>
            <a:off x="9647834" y="7048195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201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820125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607" r="-607"/>
          <a:stretch/>
        </p:blipFill>
        <p:spPr>
          <a:xfrm>
            <a:off x="571500" y="381305"/>
            <a:ext cx="362102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76249" y="323698"/>
            <a:ext cx="67254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 – Demographics &amp; Care Pathways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07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9114" y="1007477"/>
            <a:ext cx="12191695" cy="69338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65404" y="984182"/>
            <a:ext cx="4895698" cy="2104949"/>
          </a:xfrm>
          <a:prstGeom prst="roundRect">
            <a:avLst>
              <a:gd name="adj" fmla="val 1966"/>
            </a:avLst>
          </a:prstGeom>
          <a:solidFill>
            <a:srgbClr val="F0F7FF"/>
          </a:solidFill>
          <a:ln/>
        </p:spPr>
      </p:sp>
      <p:sp>
        <p:nvSpPr>
          <p:cNvPr id="12" name="Shape 9"/>
          <p:cNvSpPr/>
          <p:nvPr/>
        </p:nvSpPr>
        <p:spPr>
          <a:xfrm>
            <a:off x="571500" y="1171346"/>
            <a:ext cx="57607" cy="2104949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302" y="1404518"/>
            <a:ext cx="171907" cy="171907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086307" y="1390802"/>
            <a:ext cx="23006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Demographic Indicators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819302" y="1714500"/>
            <a:ext cx="25630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Sample: 89 Patients (98.9% Female)</a:t>
            </a:r>
            <a:endParaRPr lang="en-US" sz="1200" dirty="0"/>
          </a:p>
        </p:txBody>
      </p:sp>
      <p:sp>
        <p:nvSpPr>
          <p:cNvPr id="16" name="Text 12"/>
          <p:cNvSpPr txBox="1"/>
          <p:nvPr/>
        </p:nvSpPr>
        <p:spPr>
          <a:xfrm>
            <a:off x="819302" y="2057400"/>
            <a:ext cx="3096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Mean Age: 48 Years (Similar in both groups)</a:t>
            </a:r>
            <a:endParaRPr lang="en-US" sz="1200" dirty="0"/>
          </a:p>
        </p:txBody>
      </p:sp>
      <p:sp>
        <p:nvSpPr>
          <p:cNvPr id="17" name="Text 13"/>
          <p:cNvSpPr txBox="1"/>
          <p:nvPr/>
        </p:nvSpPr>
        <p:spPr>
          <a:xfrm>
            <a:off x="819302" y="2400300"/>
            <a:ext cx="31629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Household Help: &gt;94% received daily support</a:t>
            </a:r>
            <a:endParaRPr lang="en-US" sz="1200" dirty="0"/>
          </a:p>
        </p:txBody>
      </p:sp>
      <p:sp>
        <p:nvSpPr>
          <p:cNvPr id="18" name="Text 14"/>
          <p:cNvSpPr txBox="1"/>
          <p:nvPr/>
        </p:nvSpPr>
        <p:spPr>
          <a:xfrm>
            <a:off x="819302" y="2743200"/>
            <a:ext cx="38386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Mammography Awareness: Low (~30% in Delay Group)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571957" y="3338475"/>
            <a:ext cx="4895698" cy="4067251"/>
          </a:xfrm>
          <a:prstGeom prst="roundRect">
            <a:avLst>
              <a:gd name="adj" fmla="val 632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</p:sp>
      <p:sp>
        <p:nvSpPr>
          <p:cNvPr id="20" name="Text 16"/>
          <p:cNvSpPr txBox="1"/>
          <p:nvPr/>
        </p:nvSpPr>
        <p:spPr>
          <a:xfrm>
            <a:off x="1951939" y="3159941"/>
            <a:ext cx="21863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Primary Source of Support</a:t>
            </a:r>
            <a:endParaRPr lang="en-US" sz="13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 l="-107" r="-107"/>
          <a:stretch/>
        </p:blipFill>
        <p:spPr>
          <a:xfrm>
            <a:off x="717652" y="3375338"/>
            <a:ext cx="4591202" cy="3362249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5749747" y="989381"/>
            <a:ext cx="5876849" cy="3562502"/>
          </a:xfrm>
          <a:prstGeom prst="roundRect">
            <a:avLst>
              <a:gd name="adj" fmla="val 824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5749747" y="4924044"/>
            <a:ext cx="5876849" cy="2609698"/>
          </a:xfrm>
          <a:prstGeom prst="roundRect">
            <a:avLst>
              <a:gd name="adj" fmla="val 1535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</p:sp>
      <p:sp>
        <p:nvSpPr>
          <p:cNvPr id="24" name="Text 19"/>
          <p:cNvSpPr txBox="1"/>
          <p:nvPr/>
        </p:nvSpPr>
        <p:spPr>
          <a:xfrm>
            <a:off x="7685074" y="1083372"/>
            <a:ext cx="21296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Patient Referral Pathways</a:t>
            </a:r>
            <a:endParaRPr lang="en-US" sz="1300" dirty="0"/>
          </a:p>
        </p:txBody>
      </p:sp>
      <p:sp>
        <p:nvSpPr>
          <p:cNvPr id="25" name="Text 20"/>
          <p:cNvSpPr txBox="1"/>
          <p:nvPr/>
        </p:nvSpPr>
        <p:spPr>
          <a:xfrm>
            <a:off x="7489850" y="4687896"/>
            <a:ext cx="25200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Burden for Treatment</a:t>
            </a:r>
            <a:endParaRPr lang="en-US" sz="13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rcRect l="-88" r="-88"/>
          <a:stretch/>
        </p:blipFill>
        <p:spPr>
          <a:xfrm>
            <a:off x="5852160" y="1436484"/>
            <a:ext cx="5572354" cy="2857500"/>
          </a:xfrm>
          <a:prstGeom prst="rect">
            <a:avLst/>
          </a:prstGeom>
        </p:spPr>
      </p:pic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 l="-96" r="-96"/>
          <a:stretch/>
        </p:blipFill>
        <p:spPr>
          <a:xfrm>
            <a:off x="5963716" y="4874505"/>
            <a:ext cx="5572354" cy="1904695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0" y="7819949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29" name="Shape 22"/>
          <p:cNvSpPr/>
          <p:nvPr/>
        </p:nvSpPr>
        <p:spPr>
          <a:xfrm>
            <a:off x="0" y="7819949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0" name="Text 23"/>
          <p:cNvSpPr txBox="1"/>
          <p:nvPr/>
        </p:nvSpPr>
        <p:spPr>
          <a:xfrm>
            <a:off x="571500" y="7934249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1" name="Text 24"/>
          <p:cNvSpPr txBox="1"/>
          <p:nvPr/>
        </p:nvSpPr>
        <p:spPr>
          <a:xfrm>
            <a:off x="9647834" y="7934249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41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71341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56B3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75895"/>
            <a:ext cx="12191695" cy="8092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875995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607" r="-607"/>
          <a:stretch/>
        </p:blipFill>
        <p:spPr>
          <a:xfrm>
            <a:off x="571500" y="381305"/>
            <a:ext cx="362102" cy="2862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76249" y="323698"/>
            <a:ext cx="738596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 – Initial Symptoms Presentation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11424514" y="424282"/>
            <a:ext cx="3291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88888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08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0" y="886054"/>
            <a:ext cx="12191695" cy="586770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1171346"/>
            <a:ext cx="3657600" cy="529620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9"/>
          <p:cNvSpPr/>
          <p:nvPr/>
        </p:nvSpPr>
        <p:spPr>
          <a:xfrm>
            <a:off x="4219956" y="1171346"/>
            <a:ext cx="9144" cy="5296205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13" name="Shape 10"/>
          <p:cNvSpPr/>
          <p:nvPr/>
        </p:nvSpPr>
        <p:spPr>
          <a:xfrm>
            <a:off x="571500" y="1171346"/>
            <a:ext cx="3362249" cy="1904695"/>
          </a:xfrm>
          <a:prstGeom prst="roundRect">
            <a:avLst>
              <a:gd name="adj" fmla="val 1920"/>
            </a:avLst>
          </a:prstGeom>
          <a:solidFill>
            <a:srgbClr val="E8F4FD"/>
          </a:solidFill>
          <a:ln/>
        </p:spPr>
      </p:sp>
      <p:sp>
        <p:nvSpPr>
          <p:cNvPr id="14" name="Shape 11"/>
          <p:cNvSpPr/>
          <p:nvPr/>
        </p:nvSpPr>
        <p:spPr>
          <a:xfrm>
            <a:off x="571500" y="1171346"/>
            <a:ext cx="47549" cy="1904695"/>
          </a:xfrm>
          <a:prstGeom prst="rect">
            <a:avLst/>
          </a:prstGeom>
          <a:solidFill>
            <a:srgbClr val="0056B3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9244" y="1410005"/>
            <a:ext cx="190195" cy="190195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095451" y="1362456"/>
            <a:ext cx="15526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Observation</a:t>
            </a:r>
            <a:endParaRPr lang="en-US" sz="1500" dirty="0"/>
          </a:p>
        </p:txBody>
      </p:sp>
      <p:sp>
        <p:nvSpPr>
          <p:cNvPr id="17" name="Text 13"/>
          <p:cNvSpPr txBox="1"/>
          <p:nvPr/>
        </p:nvSpPr>
        <p:spPr>
          <a:xfrm>
            <a:off x="809244" y="1762049"/>
            <a:ext cx="2876702" cy="109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4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Significant difference in initial clinical presentation between groups (p&lt;0.001). Delayed patients were far more likely to present with advanced signs like axillary masses rather than simple breast lumps.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571500" y="3314700"/>
            <a:ext cx="3362249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571500" y="4352544"/>
            <a:ext cx="3362249" cy="933602"/>
          </a:xfrm>
          <a:prstGeom prst="roundRect">
            <a:avLst>
              <a:gd name="adj" fmla="val 7995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571500" y="5429707"/>
            <a:ext cx="3362249" cy="895198"/>
          </a:xfrm>
          <a:prstGeom prst="roundRect">
            <a:avLst>
              <a:gd name="adj" fmla="val 8693"/>
            </a:avLst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694944" y="3571646"/>
            <a:ext cx="381305" cy="381305"/>
          </a:xfrm>
          <a:prstGeom prst="ellipse">
            <a:avLst/>
          </a:prstGeom>
          <a:solidFill>
            <a:srgbClr val="E9ECEF"/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0100" y="3676802"/>
            <a:ext cx="171907" cy="171907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694944" y="5686654"/>
            <a:ext cx="381305" cy="381305"/>
          </a:xfrm>
          <a:prstGeom prst="ellipse">
            <a:avLst/>
          </a:prstGeom>
          <a:solidFill>
            <a:srgbClr val="E9ECEF"/>
          </a:solidFill>
          <a:ln/>
        </p:spPr>
      </p:sp>
      <p:sp>
        <p:nvSpPr>
          <p:cNvPr id="24" name="Text 19"/>
          <p:cNvSpPr txBox="1"/>
          <p:nvPr/>
        </p:nvSpPr>
        <p:spPr>
          <a:xfrm>
            <a:off x="1218895" y="3457346"/>
            <a:ext cx="9912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Breast Lump</a:t>
            </a:r>
            <a:endParaRPr lang="en-US" sz="1200" dirty="0"/>
          </a:p>
        </p:txBody>
      </p:sp>
      <p:sp>
        <p:nvSpPr>
          <p:cNvPr id="25" name="Text 20"/>
          <p:cNvSpPr txBox="1"/>
          <p:nvPr/>
        </p:nvSpPr>
        <p:spPr>
          <a:xfrm>
            <a:off x="1218895" y="5572354"/>
            <a:ext cx="1267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Other Symptoms</a:t>
            </a:r>
            <a:endParaRPr lang="en-US" sz="1200" dirty="0"/>
          </a:p>
        </p:txBody>
      </p:sp>
      <p:sp>
        <p:nvSpPr>
          <p:cNvPr id="26" name="Text 21"/>
          <p:cNvSpPr txBox="1"/>
          <p:nvPr/>
        </p:nvSpPr>
        <p:spPr>
          <a:xfrm>
            <a:off x="1218895" y="3705149"/>
            <a:ext cx="262432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Most common in "No Delay" group (78.9%) vs. only 30% in "Delay" group</a:t>
            </a:r>
            <a:endParaRPr lang="en-US" sz="1000" dirty="0"/>
          </a:p>
        </p:txBody>
      </p:sp>
      <p:sp>
        <p:nvSpPr>
          <p:cNvPr id="27" name="Text 22"/>
          <p:cNvSpPr txBox="1"/>
          <p:nvPr/>
        </p:nvSpPr>
        <p:spPr>
          <a:xfrm>
            <a:off x="1218895" y="5820156"/>
            <a:ext cx="2576779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Nipple discharge (8.6%) &amp; Breast changes (11.4%) primarily seen in delayed cases</a:t>
            </a:r>
            <a:endParaRPr lang="en-US" sz="1000" dirty="0"/>
          </a:p>
        </p:txBody>
      </p:sp>
      <p:sp>
        <p:nvSpPr>
          <p:cNvPr id="28" name="Text 23"/>
          <p:cNvSpPr txBox="1"/>
          <p:nvPr/>
        </p:nvSpPr>
        <p:spPr>
          <a:xfrm>
            <a:off x="694944" y="4476902"/>
            <a:ext cx="322966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Axillary Mass High Risk Dominant in "Delay" group (44.3%) vs. rare in "No Delay" group (5.3%)</a:t>
            </a:r>
            <a:endParaRPr lang="en-US" sz="1200" dirty="0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/>
          <a:srcRect l="-1773" r="-1773"/>
          <a:stretch/>
        </p:blipFill>
        <p:spPr>
          <a:xfrm>
            <a:off x="819302" y="5790895"/>
            <a:ext cx="133502" cy="171907"/>
          </a:xfrm>
          <a:prstGeom prst="rect">
            <a:avLst/>
          </a:prstGeom>
        </p:spPr>
      </p:pic>
      <p:sp>
        <p:nvSpPr>
          <p:cNvPr id="30" name="Shape 24"/>
          <p:cNvSpPr/>
          <p:nvPr/>
        </p:nvSpPr>
        <p:spPr>
          <a:xfrm>
            <a:off x="4515307" y="1171346"/>
            <a:ext cx="7105802" cy="5296205"/>
          </a:xfrm>
          <a:prstGeom prst="roundRect">
            <a:avLst>
              <a:gd name="adj" fmla="val 373"/>
            </a:avLst>
          </a:prstGeom>
          <a:solidFill>
            <a:srgbClr val="F8F9FA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31" name="Text 25"/>
          <p:cNvSpPr txBox="1"/>
          <p:nvPr/>
        </p:nvSpPr>
        <p:spPr>
          <a:xfrm>
            <a:off x="6121908" y="1490472"/>
            <a:ext cx="40389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033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Comparison of Initial Symptoms by Group (%)</a:t>
            </a:r>
            <a:endParaRPr lang="en-US" sz="1500" dirty="0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rcRect t="-6" b="-6"/>
          <a:stretch/>
        </p:blipFill>
        <p:spPr>
          <a:xfrm>
            <a:off x="4705502" y="1890979"/>
            <a:ext cx="6724498" cy="4286707"/>
          </a:xfrm>
          <a:prstGeom prst="rect">
            <a:avLst/>
          </a:prstGeom>
        </p:spPr>
      </p:pic>
      <p:sp>
        <p:nvSpPr>
          <p:cNvPr id="33" name="Shape 26"/>
          <p:cNvSpPr/>
          <p:nvPr/>
        </p:nvSpPr>
        <p:spPr>
          <a:xfrm>
            <a:off x="0" y="6752844"/>
            <a:ext cx="12191695" cy="381305"/>
          </a:xfrm>
          <a:prstGeom prst="rect">
            <a:avLst/>
          </a:prstGeom>
          <a:solidFill>
            <a:srgbClr val="F1F3F5"/>
          </a:solidFill>
          <a:ln/>
        </p:spPr>
      </p:sp>
      <p:sp>
        <p:nvSpPr>
          <p:cNvPr id="34" name="Shape 27"/>
          <p:cNvSpPr/>
          <p:nvPr/>
        </p:nvSpPr>
        <p:spPr>
          <a:xfrm>
            <a:off x="0" y="6752844"/>
            <a:ext cx="12191695" cy="9144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5" name="Text 28"/>
          <p:cNvSpPr txBox="1"/>
          <p:nvPr/>
        </p:nvSpPr>
        <p:spPr>
          <a:xfrm>
            <a:off x="571500" y="6867144"/>
            <a:ext cx="28154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Jamil Debel - Master's Thesis Presentation</a:t>
            </a:r>
            <a:endParaRPr lang="en-US" sz="1000" dirty="0"/>
          </a:p>
        </p:txBody>
      </p:sp>
      <p:sp>
        <p:nvSpPr>
          <p:cNvPr id="36" name="Text 29"/>
          <p:cNvSpPr txBox="1"/>
          <p:nvPr/>
        </p:nvSpPr>
        <p:spPr>
          <a:xfrm>
            <a:off x="9647834" y="6867144"/>
            <a:ext cx="20820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Ankara Yildirim Beyazit University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2269</Words>
  <Application>Microsoft Office PowerPoint</Application>
  <PresentationFormat>Widescreen</PresentationFormat>
  <Paragraphs>302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Playfair Display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Jamil Debel</cp:lastModifiedBy>
  <cp:revision>2</cp:revision>
  <dcterms:created xsi:type="dcterms:W3CDTF">2025-11-23T23:07:45Z</dcterms:created>
  <dcterms:modified xsi:type="dcterms:W3CDTF">2025-12-05T12:37:34Z</dcterms:modified>
</cp:coreProperties>
</file>